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23"/>
  </p:notesMasterIdLst>
  <p:handoutMasterIdLst>
    <p:handoutMasterId r:id="rId24"/>
  </p:handoutMasterIdLst>
  <p:sldIdLst>
    <p:sldId id="531" r:id="rId2"/>
    <p:sldId id="382" r:id="rId3"/>
    <p:sldId id="600" r:id="rId4"/>
    <p:sldId id="603" r:id="rId5"/>
    <p:sldId id="630" r:id="rId6"/>
    <p:sldId id="787" r:id="rId7"/>
    <p:sldId id="612" r:id="rId8"/>
    <p:sldId id="613" r:id="rId9"/>
    <p:sldId id="632" r:id="rId10"/>
    <p:sldId id="817" r:id="rId11"/>
    <p:sldId id="818" r:id="rId12"/>
    <p:sldId id="663" r:id="rId13"/>
    <p:sldId id="587" r:id="rId14"/>
    <p:sldId id="593" r:id="rId15"/>
    <p:sldId id="622" r:id="rId16"/>
    <p:sldId id="598" r:id="rId17"/>
    <p:sldId id="594" r:id="rId18"/>
    <p:sldId id="595" r:id="rId19"/>
    <p:sldId id="597" r:id="rId20"/>
    <p:sldId id="412" r:id="rId21"/>
    <p:sldId id="816" r:id="rId22"/>
  </p:sldIdLst>
  <p:sldSz cx="9144000" cy="6858000" type="screen4x3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3300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05" autoAdjust="0"/>
  </p:normalViewPr>
  <p:slideViewPr>
    <p:cSldViewPr>
      <p:cViewPr varScale="1">
        <p:scale>
          <a:sx n="71" d="100"/>
          <a:sy n="71" d="100"/>
        </p:scale>
        <p:origin x="105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0948490813648325"/>
          <c:y val="0.26601523767862351"/>
          <c:w val="0.34491929133858318"/>
          <c:h val="0.5748654855643046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48-4536-A4B3-131F00C0D35D}"/>
              </c:ext>
            </c:extLst>
          </c:dPt>
          <c:dPt>
            <c:idx val="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48-4536-A4B3-131F00C0D35D}"/>
              </c:ext>
            </c:extLst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48-4536-A4B3-131F00C0D35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48-4536-A4B3-131F00C0D35D}"/>
              </c:ext>
            </c:extLst>
          </c:dPt>
          <c:dLbls>
            <c:dLbl>
              <c:idx val="0"/>
              <c:layout>
                <c:manualLayout>
                  <c:x val="-0.11806135170603689"/>
                  <c:y val="5.927384076990378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1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48-4536-A4B3-131F00C0D35D}"/>
                </c:ext>
              </c:extLst>
            </c:dLbl>
            <c:dLbl>
              <c:idx val="1"/>
              <c:layout>
                <c:manualLayout>
                  <c:x val="8.9428915135608134E-2"/>
                  <c:y val="-0.1167005686789152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1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48-4536-A4B3-131F00C0D3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Sheet1!$B$3:$B$6</c:f>
              <c:strCache>
                <c:ptCount val="4"/>
                <c:pt idx="0">
                  <c:v>IL&amp;FS</c:v>
                </c:pt>
                <c:pt idx="1">
                  <c:v>ONGC</c:v>
                </c:pt>
                <c:pt idx="2">
                  <c:v>Karnataka Industrial Areas Development Board</c:v>
                </c:pt>
                <c:pt idx="3">
                  <c:v>Kanara Chamber of Commerce &amp; Industry</c:v>
                </c:pt>
              </c:strCache>
            </c:strRef>
          </c:cat>
          <c:val>
            <c:numRef>
              <c:f>Sheet1!$C$3:$C$6</c:f>
              <c:numCache>
                <c:formatCode>0%</c:formatCode>
                <c:ptCount val="4"/>
                <c:pt idx="0">
                  <c:v>0.5</c:v>
                </c:pt>
                <c:pt idx="1">
                  <c:v>0.26</c:v>
                </c:pt>
                <c:pt idx="2">
                  <c:v>0.23</c:v>
                </c:pt>
                <c:pt idx="3">
                  <c:v>1.0000000000000009E-2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748-4536-A4B3-131F00C0D3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70FD48-A231-4558-9039-DAF17D22DBB3}" type="doc">
      <dgm:prSet loTypeId="urn:microsoft.com/office/officeart/2005/8/layout/radial5" loCatId="relationship" qsTypeId="urn:microsoft.com/office/officeart/2005/8/quickstyle/simple2" qsCatId="simple" csTypeId="urn:microsoft.com/office/officeart/2005/8/colors/colorful1#8" csCatId="colorful" phldr="1"/>
      <dgm:spPr/>
      <dgm:t>
        <a:bodyPr/>
        <a:lstStyle/>
        <a:p>
          <a:endParaRPr lang="en-IN"/>
        </a:p>
      </dgm:t>
    </dgm:pt>
    <dgm:pt modelId="{AF26A76F-6836-43B4-B5A6-C951BB17C765}">
      <dgm:prSet phldrT="[Text]" custT="1"/>
      <dgm:spPr>
        <a:solidFill>
          <a:schemeClr val="tx2"/>
        </a:solidFill>
        <a:ln w="19050">
          <a:solidFill>
            <a:schemeClr val="bg1"/>
          </a:solidFill>
        </a:ln>
      </dgm:spPr>
      <dgm:t>
        <a:bodyPr lIns="0" tIns="0" rIns="0" bIns="0"/>
        <a:lstStyle/>
        <a:p>
          <a:pPr>
            <a:lnSpc>
              <a:spcPct val="100000"/>
            </a:lnSpc>
          </a:pPr>
          <a:r>
            <a:rPr lang="en-US" sz="800" b="1" dirty="0">
              <a:solidFill>
                <a:schemeClr val="bg1"/>
              </a:solidFill>
            </a:rPr>
            <a:t> </a:t>
          </a:r>
          <a:r>
            <a:rPr lang="en-US" sz="1400" b="1" dirty="0">
              <a:solidFill>
                <a:schemeClr val="bg1"/>
              </a:solidFill>
            </a:rPr>
            <a:t>Quick Start Advantage</a:t>
          </a:r>
          <a:endParaRPr lang="en-IN" sz="1400" b="1" dirty="0">
            <a:solidFill>
              <a:schemeClr val="bg1"/>
            </a:solidFill>
          </a:endParaRPr>
        </a:p>
      </dgm:t>
    </dgm:pt>
    <dgm:pt modelId="{1B401E06-8611-41AA-9A4B-1AAA0A127471}" type="parTrans" cxnId="{7D92F58A-125E-40A8-BDD6-1C4DCD5B6339}">
      <dgm:prSet/>
      <dgm:spPr/>
      <dgm:t>
        <a:bodyPr/>
        <a:lstStyle/>
        <a:p>
          <a:pPr>
            <a:lnSpc>
              <a:spcPct val="100000"/>
            </a:lnSpc>
          </a:pPr>
          <a:endParaRPr lang="en-IN" sz="800">
            <a:solidFill>
              <a:schemeClr val="tx1"/>
            </a:solidFill>
          </a:endParaRPr>
        </a:p>
      </dgm:t>
    </dgm:pt>
    <dgm:pt modelId="{A290D9E5-BDC8-439D-B9BF-27679F7AE792}" type="sibTrans" cxnId="{7D92F58A-125E-40A8-BDD6-1C4DCD5B6339}">
      <dgm:prSet/>
      <dgm:spPr/>
      <dgm:t>
        <a:bodyPr/>
        <a:lstStyle/>
        <a:p>
          <a:pPr>
            <a:lnSpc>
              <a:spcPct val="100000"/>
            </a:lnSpc>
          </a:pPr>
          <a:endParaRPr lang="en-IN" sz="800">
            <a:solidFill>
              <a:schemeClr val="tx1"/>
            </a:solidFill>
          </a:endParaRPr>
        </a:p>
      </dgm:t>
    </dgm:pt>
    <dgm:pt modelId="{4E0AC6DA-C4EA-46C5-BC69-E1503BEB54E9}">
      <dgm:prSet phldrT="[Text]" custT="1"/>
      <dgm:spPr>
        <a:solidFill>
          <a:schemeClr val="accent1"/>
        </a:solidFill>
        <a:ln w="19050">
          <a:solidFill>
            <a:schemeClr val="bg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200" dirty="0">
              <a:solidFill>
                <a:schemeClr val="bg1"/>
              </a:solidFill>
            </a:rPr>
            <a:t>Plug </a:t>
          </a:r>
          <a:r>
            <a:rPr lang="en-US" sz="1400" dirty="0">
              <a:solidFill>
                <a:schemeClr val="bg1"/>
              </a:solidFill>
            </a:rPr>
            <a:t>and</a:t>
          </a:r>
          <a:r>
            <a:rPr lang="en-US" sz="1200" dirty="0">
              <a:solidFill>
                <a:schemeClr val="bg1"/>
              </a:solidFill>
            </a:rPr>
            <a:t> Play Infrastructure</a:t>
          </a:r>
          <a:endParaRPr lang="en-IN" sz="1200" dirty="0">
            <a:solidFill>
              <a:schemeClr val="bg1"/>
            </a:solidFill>
          </a:endParaRPr>
        </a:p>
      </dgm:t>
    </dgm:pt>
    <dgm:pt modelId="{AC80B437-A984-405D-AF0C-6801AF351514}" type="parTrans" cxnId="{71FD94F7-8FBB-4730-A3DE-BEF95C140524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IN" sz="800" dirty="0">
            <a:solidFill>
              <a:schemeClr val="tx1"/>
            </a:solidFill>
          </a:endParaRPr>
        </a:p>
      </dgm:t>
    </dgm:pt>
    <dgm:pt modelId="{5240A793-986F-4C17-B764-5B1FE6B98E54}" type="sibTrans" cxnId="{71FD94F7-8FBB-4730-A3DE-BEF95C140524}">
      <dgm:prSet/>
      <dgm:spPr/>
      <dgm:t>
        <a:bodyPr/>
        <a:lstStyle/>
        <a:p>
          <a:pPr>
            <a:lnSpc>
              <a:spcPct val="100000"/>
            </a:lnSpc>
          </a:pPr>
          <a:endParaRPr lang="en-IN" sz="800">
            <a:solidFill>
              <a:schemeClr val="tx1"/>
            </a:solidFill>
          </a:endParaRPr>
        </a:p>
      </dgm:t>
    </dgm:pt>
    <dgm:pt modelId="{E823A741-E26B-49EB-972D-23CCBEF98D4D}">
      <dgm:prSet phldrT="[Text]" custT="1"/>
      <dgm:spPr>
        <a:solidFill>
          <a:schemeClr val="bg2">
            <a:lumMod val="75000"/>
          </a:schemeClr>
        </a:solidFill>
        <a:ln w="19050">
          <a:solidFill>
            <a:schemeClr val="bg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400" b="1" dirty="0">
              <a:solidFill>
                <a:schemeClr val="tx1"/>
              </a:solidFill>
            </a:rPr>
            <a:t>Feed Stock Availability</a:t>
          </a:r>
          <a:endParaRPr lang="en-IN" sz="1400" b="1" dirty="0">
            <a:solidFill>
              <a:schemeClr val="tx1"/>
            </a:solidFill>
          </a:endParaRPr>
        </a:p>
      </dgm:t>
    </dgm:pt>
    <dgm:pt modelId="{84D3DD54-20B4-441F-A3FF-47CC0C27EF92}" type="parTrans" cxnId="{56F81645-2B11-4A19-BC93-BB60FB88A00A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IN" sz="800" dirty="0">
            <a:solidFill>
              <a:schemeClr val="tx1"/>
            </a:solidFill>
          </a:endParaRPr>
        </a:p>
      </dgm:t>
    </dgm:pt>
    <dgm:pt modelId="{C7708230-98C0-4095-A8EA-C3EC7EEF8CEA}" type="sibTrans" cxnId="{56F81645-2B11-4A19-BC93-BB60FB88A00A}">
      <dgm:prSet/>
      <dgm:spPr/>
      <dgm:t>
        <a:bodyPr/>
        <a:lstStyle/>
        <a:p>
          <a:pPr>
            <a:lnSpc>
              <a:spcPct val="100000"/>
            </a:lnSpc>
          </a:pPr>
          <a:endParaRPr lang="en-IN" sz="800">
            <a:solidFill>
              <a:schemeClr val="tx1"/>
            </a:solidFill>
          </a:endParaRPr>
        </a:p>
      </dgm:t>
    </dgm:pt>
    <dgm:pt modelId="{61EE43A8-0F3C-4306-B6F7-DD08DDBBC13F}">
      <dgm:prSet phldrT="[Text]" custT="1"/>
      <dgm:spPr>
        <a:solidFill>
          <a:schemeClr val="bg1">
            <a:lumMod val="75000"/>
          </a:schemeClr>
        </a:solidFill>
        <a:ln w="19050">
          <a:solidFill>
            <a:schemeClr val="bg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400" b="1" dirty="0">
              <a:solidFill>
                <a:schemeClr val="tx1"/>
              </a:solidFill>
            </a:rPr>
            <a:t>Clear Land Title</a:t>
          </a:r>
          <a:endParaRPr lang="en-IN" sz="900" b="1" dirty="0">
            <a:solidFill>
              <a:schemeClr val="tx1"/>
            </a:solidFill>
          </a:endParaRPr>
        </a:p>
      </dgm:t>
    </dgm:pt>
    <dgm:pt modelId="{899C9CB4-5444-4DC3-A23E-D2218B71AA03}" type="parTrans" cxnId="{85CD22BA-8D4E-48A1-80DC-C79218C33337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IN" sz="800" dirty="0">
            <a:solidFill>
              <a:schemeClr val="tx1"/>
            </a:solidFill>
          </a:endParaRPr>
        </a:p>
      </dgm:t>
    </dgm:pt>
    <dgm:pt modelId="{DC6C0517-5C0A-4BD2-89FD-5FCDD44B5594}" type="sibTrans" cxnId="{85CD22BA-8D4E-48A1-80DC-C79218C33337}">
      <dgm:prSet/>
      <dgm:spPr/>
      <dgm:t>
        <a:bodyPr/>
        <a:lstStyle/>
        <a:p>
          <a:pPr>
            <a:lnSpc>
              <a:spcPct val="100000"/>
            </a:lnSpc>
          </a:pPr>
          <a:endParaRPr lang="en-IN" sz="800">
            <a:solidFill>
              <a:schemeClr val="tx1"/>
            </a:solidFill>
          </a:endParaRPr>
        </a:p>
      </dgm:t>
    </dgm:pt>
    <dgm:pt modelId="{A60A5B06-8B8C-4E66-A4C6-DAD2778798A8}">
      <dgm:prSet phldrT="[Text]" custT="1"/>
      <dgm:spPr>
        <a:solidFill>
          <a:schemeClr val="accent1">
            <a:lumMod val="60000"/>
            <a:lumOff val="40000"/>
          </a:schemeClr>
        </a:solidFill>
        <a:ln w="19050">
          <a:solidFill>
            <a:schemeClr val="bg1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300" b="1" dirty="0">
              <a:solidFill>
                <a:schemeClr val="tx1"/>
              </a:solidFill>
            </a:rPr>
            <a:t>Environment Clearance</a:t>
          </a:r>
          <a:endParaRPr lang="en-IN" sz="1300" b="1" dirty="0">
            <a:solidFill>
              <a:schemeClr val="tx1"/>
            </a:solidFill>
          </a:endParaRPr>
        </a:p>
      </dgm:t>
    </dgm:pt>
    <dgm:pt modelId="{3ED9E66B-4EF9-4F24-855A-AA1F4CC4EB4B}" type="parTrans" cxnId="{EC7305E5-B2AE-4AFA-BF18-CF84FCE62C21}">
      <dgm:prSet custT="1"/>
      <dgm:spPr>
        <a:solidFill>
          <a:schemeClr val="bg1">
            <a:lumMod val="50000"/>
          </a:schemeClr>
        </a:solidFill>
      </dgm:spPr>
      <dgm:t>
        <a:bodyPr/>
        <a:lstStyle/>
        <a:p>
          <a:pPr>
            <a:lnSpc>
              <a:spcPct val="100000"/>
            </a:lnSpc>
          </a:pPr>
          <a:endParaRPr lang="en-IN" sz="800" dirty="0">
            <a:solidFill>
              <a:schemeClr val="tx1"/>
            </a:solidFill>
          </a:endParaRPr>
        </a:p>
      </dgm:t>
    </dgm:pt>
    <dgm:pt modelId="{5FFF231D-BF2C-4ED1-91F0-E65A8242F367}" type="sibTrans" cxnId="{EC7305E5-B2AE-4AFA-BF18-CF84FCE62C21}">
      <dgm:prSet/>
      <dgm:spPr/>
      <dgm:t>
        <a:bodyPr/>
        <a:lstStyle/>
        <a:p>
          <a:pPr>
            <a:lnSpc>
              <a:spcPct val="100000"/>
            </a:lnSpc>
          </a:pPr>
          <a:endParaRPr lang="en-IN" sz="800">
            <a:solidFill>
              <a:schemeClr val="tx1"/>
            </a:solidFill>
          </a:endParaRPr>
        </a:p>
      </dgm:t>
    </dgm:pt>
    <dgm:pt modelId="{3C506F69-D9A2-459D-B0F3-65EFDABC07CE}" type="pres">
      <dgm:prSet presAssocID="{2170FD48-A231-4558-9039-DAF17D22DBB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0EA4F02-E277-4188-8D2B-2CD237B2E879}" type="pres">
      <dgm:prSet presAssocID="{AF26A76F-6836-43B4-B5A6-C951BB17C765}" presName="centerShape" presStyleLbl="node0" presStyleIdx="0" presStyleCnt="1" custScaleX="126544" custScaleY="126544"/>
      <dgm:spPr/>
    </dgm:pt>
    <dgm:pt modelId="{A2AAB5AF-E5C9-44DD-A8D4-99CD0EE425A0}" type="pres">
      <dgm:prSet presAssocID="{AC80B437-A984-405D-AF0C-6801AF351514}" presName="parTrans" presStyleLbl="sibTrans2D1" presStyleIdx="0" presStyleCnt="4"/>
      <dgm:spPr/>
    </dgm:pt>
    <dgm:pt modelId="{3551D398-D2B3-4432-AE58-22D4399F1F36}" type="pres">
      <dgm:prSet presAssocID="{AC80B437-A984-405D-AF0C-6801AF351514}" presName="connectorText" presStyleLbl="sibTrans2D1" presStyleIdx="0" presStyleCnt="4"/>
      <dgm:spPr/>
    </dgm:pt>
    <dgm:pt modelId="{3C3A3D52-3F9A-4627-AD28-87B2AF1BB192}" type="pres">
      <dgm:prSet presAssocID="{4E0AC6DA-C4EA-46C5-BC69-E1503BEB54E9}" presName="node" presStyleLbl="node1" presStyleIdx="0" presStyleCnt="4" custScaleX="96921" custScaleY="96921">
        <dgm:presLayoutVars>
          <dgm:bulletEnabled val="1"/>
        </dgm:presLayoutVars>
      </dgm:prSet>
      <dgm:spPr/>
    </dgm:pt>
    <dgm:pt modelId="{459DA0CD-6987-4BCD-AA1B-B29D369EEC4D}" type="pres">
      <dgm:prSet presAssocID="{84D3DD54-20B4-441F-A3FF-47CC0C27EF92}" presName="parTrans" presStyleLbl="sibTrans2D1" presStyleIdx="1" presStyleCnt="4"/>
      <dgm:spPr/>
    </dgm:pt>
    <dgm:pt modelId="{5D3A2D3C-6317-4143-A71C-C7DB49E213A9}" type="pres">
      <dgm:prSet presAssocID="{84D3DD54-20B4-441F-A3FF-47CC0C27EF92}" presName="connectorText" presStyleLbl="sibTrans2D1" presStyleIdx="1" presStyleCnt="4"/>
      <dgm:spPr/>
    </dgm:pt>
    <dgm:pt modelId="{49AF8FA2-0D96-43AD-BCA0-35C8F336C06E}" type="pres">
      <dgm:prSet presAssocID="{E823A741-E26B-49EB-972D-23CCBEF98D4D}" presName="node" presStyleLbl="node1" presStyleIdx="1" presStyleCnt="4" custScaleX="96921" custScaleY="96921">
        <dgm:presLayoutVars>
          <dgm:bulletEnabled val="1"/>
        </dgm:presLayoutVars>
      </dgm:prSet>
      <dgm:spPr/>
    </dgm:pt>
    <dgm:pt modelId="{C2971B87-C6BE-4589-AA00-19C1F404B9F2}" type="pres">
      <dgm:prSet presAssocID="{3ED9E66B-4EF9-4F24-855A-AA1F4CC4EB4B}" presName="parTrans" presStyleLbl="sibTrans2D1" presStyleIdx="2" presStyleCnt="4"/>
      <dgm:spPr/>
    </dgm:pt>
    <dgm:pt modelId="{AB543447-F2B5-424D-843E-2749A4461E54}" type="pres">
      <dgm:prSet presAssocID="{3ED9E66B-4EF9-4F24-855A-AA1F4CC4EB4B}" presName="connectorText" presStyleLbl="sibTrans2D1" presStyleIdx="2" presStyleCnt="4"/>
      <dgm:spPr/>
    </dgm:pt>
    <dgm:pt modelId="{36BEFDD3-F962-4C1D-BF95-0FF248627106}" type="pres">
      <dgm:prSet presAssocID="{A60A5B06-8B8C-4E66-A4C6-DAD2778798A8}" presName="node" presStyleLbl="node1" presStyleIdx="2" presStyleCnt="4" custScaleX="96921" custScaleY="96921">
        <dgm:presLayoutVars>
          <dgm:bulletEnabled val="1"/>
        </dgm:presLayoutVars>
      </dgm:prSet>
      <dgm:spPr/>
    </dgm:pt>
    <dgm:pt modelId="{A5924238-43DD-4B4F-B01F-71178B50DA85}" type="pres">
      <dgm:prSet presAssocID="{899C9CB4-5444-4DC3-A23E-D2218B71AA03}" presName="parTrans" presStyleLbl="sibTrans2D1" presStyleIdx="3" presStyleCnt="4"/>
      <dgm:spPr/>
    </dgm:pt>
    <dgm:pt modelId="{E314C7CE-EED7-4793-891D-A43297DAEED1}" type="pres">
      <dgm:prSet presAssocID="{899C9CB4-5444-4DC3-A23E-D2218B71AA03}" presName="connectorText" presStyleLbl="sibTrans2D1" presStyleIdx="3" presStyleCnt="4"/>
      <dgm:spPr/>
    </dgm:pt>
    <dgm:pt modelId="{8A7AE01B-6616-44D6-82E3-D7D52A66F069}" type="pres">
      <dgm:prSet presAssocID="{61EE43A8-0F3C-4306-B6F7-DD08DDBBC13F}" presName="node" presStyleLbl="node1" presStyleIdx="3" presStyleCnt="4" custScaleX="96921" custScaleY="96921">
        <dgm:presLayoutVars>
          <dgm:bulletEnabled val="1"/>
        </dgm:presLayoutVars>
      </dgm:prSet>
      <dgm:spPr/>
    </dgm:pt>
  </dgm:ptLst>
  <dgm:cxnLst>
    <dgm:cxn modelId="{8508BA04-5D49-4CF2-B505-1320EFABE070}" type="presOf" srcId="{899C9CB4-5444-4DC3-A23E-D2218B71AA03}" destId="{E314C7CE-EED7-4793-891D-A43297DAEED1}" srcOrd="1" destOrd="0" presId="urn:microsoft.com/office/officeart/2005/8/layout/radial5"/>
    <dgm:cxn modelId="{8C321815-1485-4855-978E-47C0D5FEA109}" type="presOf" srcId="{AF26A76F-6836-43B4-B5A6-C951BB17C765}" destId="{40EA4F02-E277-4188-8D2B-2CD237B2E879}" srcOrd="0" destOrd="0" presId="urn:microsoft.com/office/officeart/2005/8/layout/radial5"/>
    <dgm:cxn modelId="{07A79A23-386A-4971-99CA-36BC638F94EC}" type="presOf" srcId="{AC80B437-A984-405D-AF0C-6801AF351514}" destId="{A2AAB5AF-E5C9-44DD-A8D4-99CD0EE425A0}" srcOrd="0" destOrd="0" presId="urn:microsoft.com/office/officeart/2005/8/layout/radial5"/>
    <dgm:cxn modelId="{912CE135-1B7A-4369-9448-F78EC3FEA4C5}" type="presOf" srcId="{AC80B437-A984-405D-AF0C-6801AF351514}" destId="{3551D398-D2B3-4432-AE58-22D4399F1F36}" srcOrd="1" destOrd="0" presId="urn:microsoft.com/office/officeart/2005/8/layout/radial5"/>
    <dgm:cxn modelId="{1A39423E-EDE1-4D88-8741-5D983EA533BD}" type="presOf" srcId="{61EE43A8-0F3C-4306-B6F7-DD08DDBBC13F}" destId="{8A7AE01B-6616-44D6-82E3-D7D52A66F069}" srcOrd="0" destOrd="0" presId="urn:microsoft.com/office/officeart/2005/8/layout/radial5"/>
    <dgm:cxn modelId="{56F81645-2B11-4A19-BC93-BB60FB88A00A}" srcId="{AF26A76F-6836-43B4-B5A6-C951BB17C765}" destId="{E823A741-E26B-49EB-972D-23CCBEF98D4D}" srcOrd="1" destOrd="0" parTransId="{84D3DD54-20B4-441F-A3FF-47CC0C27EF92}" sibTransId="{C7708230-98C0-4095-A8EA-C3EC7EEF8CEA}"/>
    <dgm:cxn modelId="{F423154C-8B12-407A-A933-CF3AACACEBBA}" type="presOf" srcId="{3ED9E66B-4EF9-4F24-855A-AA1F4CC4EB4B}" destId="{AB543447-F2B5-424D-843E-2749A4461E54}" srcOrd="1" destOrd="0" presId="urn:microsoft.com/office/officeart/2005/8/layout/radial5"/>
    <dgm:cxn modelId="{AF26B16F-F1DB-4590-B1F1-0A6EEE63141D}" type="presOf" srcId="{A60A5B06-8B8C-4E66-A4C6-DAD2778798A8}" destId="{36BEFDD3-F962-4C1D-BF95-0FF248627106}" srcOrd="0" destOrd="0" presId="urn:microsoft.com/office/officeart/2005/8/layout/radial5"/>
    <dgm:cxn modelId="{0DD07A74-2A42-4B62-8DF3-A887B503ADC1}" type="presOf" srcId="{899C9CB4-5444-4DC3-A23E-D2218B71AA03}" destId="{A5924238-43DD-4B4F-B01F-71178B50DA85}" srcOrd="0" destOrd="0" presId="urn:microsoft.com/office/officeart/2005/8/layout/radial5"/>
    <dgm:cxn modelId="{7D92F58A-125E-40A8-BDD6-1C4DCD5B6339}" srcId="{2170FD48-A231-4558-9039-DAF17D22DBB3}" destId="{AF26A76F-6836-43B4-B5A6-C951BB17C765}" srcOrd="0" destOrd="0" parTransId="{1B401E06-8611-41AA-9A4B-1AAA0A127471}" sibTransId="{A290D9E5-BDC8-439D-B9BF-27679F7AE792}"/>
    <dgm:cxn modelId="{568E4B97-4636-402E-9325-43D648A1791E}" type="presOf" srcId="{4E0AC6DA-C4EA-46C5-BC69-E1503BEB54E9}" destId="{3C3A3D52-3F9A-4627-AD28-87B2AF1BB192}" srcOrd="0" destOrd="0" presId="urn:microsoft.com/office/officeart/2005/8/layout/radial5"/>
    <dgm:cxn modelId="{2DCE71A7-C148-4A09-938D-FB9EF4CDE1E7}" type="presOf" srcId="{84D3DD54-20B4-441F-A3FF-47CC0C27EF92}" destId="{5D3A2D3C-6317-4143-A71C-C7DB49E213A9}" srcOrd="1" destOrd="0" presId="urn:microsoft.com/office/officeart/2005/8/layout/radial5"/>
    <dgm:cxn modelId="{85CD22BA-8D4E-48A1-80DC-C79218C33337}" srcId="{AF26A76F-6836-43B4-B5A6-C951BB17C765}" destId="{61EE43A8-0F3C-4306-B6F7-DD08DDBBC13F}" srcOrd="3" destOrd="0" parTransId="{899C9CB4-5444-4DC3-A23E-D2218B71AA03}" sibTransId="{DC6C0517-5C0A-4BD2-89FD-5FCDD44B5594}"/>
    <dgm:cxn modelId="{40E5E2BE-6E99-4F00-B4A7-2F35B756FFAC}" type="presOf" srcId="{E823A741-E26B-49EB-972D-23CCBEF98D4D}" destId="{49AF8FA2-0D96-43AD-BCA0-35C8F336C06E}" srcOrd="0" destOrd="0" presId="urn:microsoft.com/office/officeart/2005/8/layout/radial5"/>
    <dgm:cxn modelId="{9820A4C8-76D6-46D7-BEA9-4D7E27B68A98}" type="presOf" srcId="{84D3DD54-20B4-441F-A3FF-47CC0C27EF92}" destId="{459DA0CD-6987-4BCD-AA1B-B29D369EEC4D}" srcOrd="0" destOrd="0" presId="urn:microsoft.com/office/officeart/2005/8/layout/radial5"/>
    <dgm:cxn modelId="{3548D8D5-1690-48D3-895D-001D3303D904}" type="presOf" srcId="{2170FD48-A231-4558-9039-DAF17D22DBB3}" destId="{3C506F69-D9A2-459D-B0F3-65EFDABC07CE}" srcOrd="0" destOrd="0" presId="urn:microsoft.com/office/officeart/2005/8/layout/radial5"/>
    <dgm:cxn modelId="{EC7305E5-B2AE-4AFA-BF18-CF84FCE62C21}" srcId="{AF26A76F-6836-43B4-B5A6-C951BB17C765}" destId="{A60A5B06-8B8C-4E66-A4C6-DAD2778798A8}" srcOrd="2" destOrd="0" parTransId="{3ED9E66B-4EF9-4F24-855A-AA1F4CC4EB4B}" sibTransId="{5FFF231D-BF2C-4ED1-91F0-E65A8242F367}"/>
    <dgm:cxn modelId="{E7A74DEF-2DE9-4F3A-9A96-965312404F6D}" type="presOf" srcId="{3ED9E66B-4EF9-4F24-855A-AA1F4CC4EB4B}" destId="{C2971B87-C6BE-4589-AA00-19C1F404B9F2}" srcOrd="0" destOrd="0" presId="urn:microsoft.com/office/officeart/2005/8/layout/radial5"/>
    <dgm:cxn modelId="{71FD94F7-8FBB-4730-A3DE-BEF95C140524}" srcId="{AF26A76F-6836-43B4-B5A6-C951BB17C765}" destId="{4E0AC6DA-C4EA-46C5-BC69-E1503BEB54E9}" srcOrd="0" destOrd="0" parTransId="{AC80B437-A984-405D-AF0C-6801AF351514}" sibTransId="{5240A793-986F-4C17-B764-5B1FE6B98E54}"/>
    <dgm:cxn modelId="{38E7A70D-2BD7-4467-BC05-5758EF79297A}" type="presParOf" srcId="{3C506F69-D9A2-459D-B0F3-65EFDABC07CE}" destId="{40EA4F02-E277-4188-8D2B-2CD237B2E879}" srcOrd="0" destOrd="0" presId="urn:microsoft.com/office/officeart/2005/8/layout/radial5"/>
    <dgm:cxn modelId="{25F54048-E8E9-4DF6-8CC7-69C87CBBC928}" type="presParOf" srcId="{3C506F69-D9A2-459D-B0F3-65EFDABC07CE}" destId="{A2AAB5AF-E5C9-44DD-A8D4-99CD0EE425A0}" srcOrd="1" destOrd="0" presId="urn:microsoft.com/office/officeart/2005/8/layout/radial5"/>
    <dgm:cxn modelId="{4F14AF4E-CFD1-4B12-A73C-413946B4892A}" type="presParOf" srcId="{A2AAB5AF-E5C9-44DD-A8D4-99CD0EE425A0}" destId="{3551D398-D2B3-4432-AE58-22D4399F1F36}" srcOrd="0" destOrd="0" presId="urn:microsoft.com/office/officeart/2005/8/layout/radial5"/>
    <dgm:cxn modelId="{B046B3DA-76F4-46D8-9A78-FC2ACCC9FE64}" type="presParOf" srcId="{3C506F69-D9A2-459D-B0F3-65EFDABC07CE}" destId="{3C3A3D52-3F9A-4627-AD28-87B2AF1BB192}" srcOrd="2" destOrd="0" presId="urn:microsoft.com/office/officeart/2005/8/layout/radial5"/>
    <dgm:cxn modelId="{7A91CD15-546D-49C8-8B8A-78C06F4857C6}" type="presParOf" srcId="{3C506F69-D9A2-459D-B0F3-65EFDABC07CE}" destId="{459DA0CD-6987-4BCD-AA1B-B29D369EEC4D}" srcOrd="3" destOrd="0" presId="urn:microsoft.com/office/officeart/2005/8/layout/radial5"/>
    <dgm:cxn modelId="{45E763C3-E3DE-44B7-ACB8-F1636AD45DD9}" type="presParOf" srcId="{459DA0CD-6987-4BCD-AA1B-B29D369EEC4D}" destId="{5D3A2D3C-6317-4143-A71C-C7DB49E213A9}" srcOrd="0" destOrd="0" presId="urn:microsoft.com/office/officeart/2005/8/layout/radial5"/>
    <dgm:cxn modelId="{67A6EAE5-2562-47A2-9E31-09C277082773}" type="presParOf" srcId="{3C506F69-D9A2-459D-B0F3-65EFDABC07CE}" destId="{49AF8FA2-0D96-43AD-BCA0-35C8F336C06E}" srcOrd="4" destOrd="0" presId="urn:microsoft.com/office/officeart/2005/8/layout/radial5"/>
    <dgm:cxn modelId="{2F0D6F16-EEA7-41E7-ACCB-21E82174EFA6}" type="presParOf" srcId="{3C506F69-D9A2-459D-B0F3-65EFDABC07CE}" destId="{C2971B87-C6BE-4589-AA00-19C1F404B9F2}" srcOrd="5" destOrd="0" presId="urn:microsoft.com/office/officeart/2005/8/layout/radial5"/>
    <dgm:cxn modelId="{D6B39E1D-9C3B-48DB-91AA-ED7E2CF46880}" type="presParOf" srcId="{C2971B87-C6BE-4589-AA00-19C1F404B9F2}" destId="{AB543447-F2B5-424D-843E-2749A4461E54}" srcOrd="0" destOrd="0" presId="urn:microsoft.com/office/officeart/2005/8/layout/radial5"/>
    <dgm:cxn modelId="{B30D4B31-DDDD-4540-B8BE-6414916B124A}" type="presParOf" srcId="{3C506F69-D9A2-459D-B0F3-65EFDABC07CE}" destId="{36BEFDD3-F962-4C1D-BF95-0FF248627106}" srcOrd="6" destOrd="0" presId="urn:microsoft.com/office/officeart/2005/8/layout/radial5"/>
    <dgm:cxn modelId="{41AFF1C0-EB29-47CB-BCA9-A5C2C8A90B40}" type="presParOf" srcId="{3C506F69-D9A2-459D-B0F3-65EFDABC07CE}" destId="{A5924238-43DD-4B4F-B01F-71178B50DA85}" srcOrd="7" destOrd="0" presId="urn:microsoft.com/office/officeart/2005/8/layout/radial5"/>
    <dgm:cxn modelId="{C71349B7-6870-4F72-9D4F-D80416C24507}" type="presParOf" srcId="{A5924238-43DD-4B4F-B01F-71178B50DA85}" destId="{E314C7CE-EED7-4793-891D-A43297DAEED1}" srcOrd="0" destOrd="0" presId="urn:microsoft.com/office/officeart/2005/8/layout/radial5"/>
    <dgm:cxn modelId="{8D52A543-9917-4A5C-B6D3-B2573F9F256A}" type="presParOf" srcId="{3C506F69-D9A2-459D-B0F3-65EFDABC07CE}" destId="{8A7AE01B-6616-44D6-82E3-D7D52A66F069}" srcOrd="8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EA4F02-E277-4188-8D2B-2CD237B2E879}">
      <dsp:nvSpPr>
        <dsp:cNvPr id="0" name=""/>
        <dsp:cNvSpPr/>
      </dsp:nvSpPr>
      <dsp:spPr>
        <a:xfrm>
          <a:off x="4058406" y="1717465"/>
          <a:ext cx="1709078" cy="1709078"/>
        </a:xfrm>
        <a:prstGeom prst="ellipse">
          <a:avLst/>
        </a:prstGeom>
        <a:solidFill>
          <a:schemeClr val="tx2"/>
        </a:solidFill>
        <a:ln w="19050" cap="flat" cmpd="dbl" algn="ctr">
          <a:solidFill>
            <a:schemeClr val="bg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solidFill>
                <a:schemeClr val="bg1"/>
              </a:solidFill>
            </a:rPr>
            <a:t> </a:t>
          </a:r>
          <a:r>
            <a:rPr lang="en-US" sz="1400" b="1" kern="1200" dirty="0">
              <a:solidFill>
                <a:schemeClr val="bg1"/>
              </a:solidFill>
            </a:rPr>
            <a:t>Quick Start Advantage</a:t>
          </a:r>
          <a:endParaRPr lang="en-IN" sz="1400" b="1" kern="1200" dirty="0">
            <a:solidFill>
              <a:schemeClr val="bg1"/>
            </a:solidFill>
          </a:endParaRPr>
        </a:p>
      </dsp:txBody>
      <dsp:txXfrm>
        <a:off x="4308695" y="1967754"/>
        <a:ext cx="1208500" cy="1208500"/>
      </dsp:txXfrm>
    </dsp:sp>
    <dsp:sp modelId="{A2AAB5AF-E5C9-44DD-A8D4-99CD0EE425A0}">
      <dsp:nvSpPr>
        <dsp:cNvPr id="0" name=""/>
        <dsp:cNvSpPr/>
      </dsp:nvSpPr>
      <dsp:spPr>
        <a:xfrm rot="16200000">
          <a:off x="4810898" y="1301100"/>
          <a:ext cx="204095" cy="45919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800" kern="1200" dirty="0">
            <a:solidFill>
              <a:schemeClr val="tx1"/>
            </a:solidFill>
          </a:endParaRPr>
        </a:p>
      </dsp:txBody>
      <dsp:txXfrm>
        <a:off x="4841512" y="1423553"/>
        <a:ext cx="142867" cy="275519"/>
      </dsp:txXfrm>
    </dsp:sp>
    <dsp:sp modelId="{3C3A3D52-3F9A-4627-AD28-87B2AF1BB192}">
      <dsp:nvSpPr>
        <dsp:cNvPr id="0" name=""/>
        <dsp:cNvSpPr/>
      </dsp:nvSpPr>
      <dsp:spPr>
        <a:xfrm>
          <a:off x="4258447" y="23384"/>
          <a:ext cx="1308996" cy="1308996"/>
        </a:xfrm>
        <a:prstGeom prst="ellipse">
          <a:avLst/>
        </a:prstGeom>
        <a:solidFill>
          <a:schemeClr val="accent1"/>
        </a:solidFill>
        <a:ln w="19050" cap="flat" cmpd="dbl" algn="ctr">
          <a:solidFill>
            <a:schemeClr val="bg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</a:rPr>
            <a:t>Plug </a:t>
          </a:r>
          <a:r>
            <a:rPr lang="en-US" sz="1400" kern="1200" dirty="0">
              <a:solidFill>
                <a:schemeClr val="bg1"/>
              </a:solidFill>
            </a:rPr>
            <a:t>and</a:t>
          </a:r>
          <a:r>
            <a:rPr lang="en-US" sz="1200" kern="1200" dirty="0">
              <a:solidFill>
                <a:schemeClr val="bg1"/>
              </a:solidFill>
            </a:rPr>
            <a:t> Play Infrastructure</a:t>
          </a:r>
          <a:endParaRPr lang="en-IN" sz="1200" kern="1200" dirty="0">
            <a:solidFill>
              <a:schemeClr val="bg1"/>
            </a:solidFill>
          </a:endParaRPr>
        </a:p>
      </dsp:txBody>
      <dsp:txXfrm>
        <a:off x="4450145" y="215082"/>
        <a:ext cx="925600" cy="925600"/>
      </dsp:txXfrm>
    </dsp:sp>
    <dsp:sp modelId="{459DA0CD-6987-4BCD-AA1B-B29D369EEC4D}">
      <dsp:nvSpPr>
        <dsp:cNvPr id="0" name=""/>
        <dsp:cNvSpPr/>
      </dsp:nvSpPr>
      <dsp:spPr>
        <a:xfrm>
          <a:off x="5852204" y="2342406"/>
          <a:ext cx="204095" cy="45919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800" kern="1200" dirty="0">
            <a:solidFill>
              <a:schemeClr val="tx1"/>
            </a:solidFill>
          </a:endParaRPr>
        </a:p>
      </dsp:txBody>
      <dsp:txXfrm>
        <a:off x="5852204" y="2434245"/>
        <a:ext cx="142867" cy="275519"/>
      </dsp:txXfrm>
    </dsp:sp>
    <dsp:sp modelId="{49AF8FA2-0D96-43AD-BCA0-35C8F336C06E}">
      <dsp:nvSpPr>
        <dsp:cNvPr id="0" name=""/>
        <dsp:cNvSpPr/>
      </dsp:nvSpPr>
      <dsp:spPr>
        <a:xfrm>
          <a:off x="6152570" y="1917506"/>
          <a:ext cx="1308996" cy="1308996"/>
        </a:xfrm>
        <a:prstGeom prst="ellipse">
          <a:avLst/>
        </a:prstGeom>
        <a:solidFill>
          <a:schemeClr val="bg2">
            <a:lumMod val="75000"/>
          </a:schemeClr>
        </a:solidFill>
        <a:ln w="19050" cap="flat" cmpd="dbl" algn="ctr">
          <a:solidFill>
            <a:schemeClr val="bg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Feed Stock Availability</a:t>
          </a:r>
          <a:endParaRPr lang="en-IN" sz="1400" b="1" kern="1200" dirty="0">
            <a:solidFill>
              <a:schemeClr val="tx1"/>
            </a:solidFill>
          </a:endParaRPr>
        </a:p>
      </dsp:txBody>
      <dsp:txXfrm>
        <a:off x="6344268" y="2109204"/>
        <a:ext cx="925600" cy="925600"/>
      </dsp:txXfrm>
    </dsp:sp>
    <dsp:sp modelId="{C2971B87-C6BE-4589-AA00-19C1F404B9F2}">
      <dsp:nvSpPr>
        <dsp:cNvPr id="0" name=""/>
        <dsp:cNvSpPr/>
      </dsp:nvSpPr>
      <dsp:spPr>
        <a:xfrm rot="5400000">
          <a:off x="4810898" y="3383711"/>
          <a:ext cx="204095" cy="45919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800" kern="1200" dirty="0">
            <a:solidFill>
              <a:schemeClr val="tx1"/>
            </a:solidFill>
          </a:endParaRPr>
        </a:p>
      </dsp:txBody>
      <dsp:txXfrm>
        <a:off x="4841512" y="3444936"/>
        <a:ext cx="142867" cy="275519"/>
      </dsp:txXfrm>
    </dsp:sp>
    <dsp:sp modelId="{36BEFDD3-F962-4C1D-BF95-0FF248627106}">
      <dsp:nvSpPr>
        <dsp:cNvPr id="0" name=""/>
        <dsp:cNvSpPr/>
      </dsp:nvSpPr>
      <dsp:spPr>
        <a:xfrm>
          <a:off x="4258447" y="3811629"/>
          <a:ext cx="1308996" cy="1308996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19050" cap="flat" cmpd="dbl" algn="ctr">
          <a:solidFill>
            <a:schemeClr val="bg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solidFill>
                <a:schemeClr val="tx1"/>
              </a:solidFill>
            </a:rPr>
            <a:t>Environment Clearance</a:t>
          </a:r>
          <a:endParaRPr lang="en-IN" sz="1300" b="1" kern="1200" dirty="0">
            <a:solidFill>
              <a:schemeClr val="tx1"/>
            </a:solidFill>
          </a:endParaRPr>
        </a:p>
      </dsp:txBody>
      <dsp:txXfrm>
        <a:off x="4450145" y="4003327"/>
        <a:ext cx="925600" cy="925600"/>
      </dsp:txXfrm>
    </dsp:sp>
    <dsp:sp modelId="{A5924238-43DD-4B4F-B01F-71178B50DA85}">
      <dsp:nvSpPr>
        <dsp:cNvPr id="0" name=""/>
        <dsp:cNvSpPr/>
      </dsp:nvSpPr>
      <dsp:spPr>
        <a:xfrm rot="10800000">
          <a:off x="3769592" y="2342406"/>
          <a:ext cx="204095" cy="45919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IN" sz="800" kern="1200" dirty="0">
            <a:solidFill>
              <a:schemeClr val="tx1"/>
            </a:solidFill>
          </a:endParaRPr>
        </a:p>
      </dsp:txBody>
      <dsp:txXfrm rot="10800000">
        <a:off x="3830820" y="2434245"/>
        <a:ext cx="142867" cy="275519"/>
      </dsp:txXfrm>
    </dsp:sp>
    <dsp:sp modelId="{8A7AE01B-6616-44D6-82E3-D7D52A66F069}">
      <dsp:nvSpPr>
        <dsp:cNvPr id="0" name=""/>
        <dsp:cNvSpPr/>
      </dsp:nvSpPr>
      <dsp:spPr>
        <a:xfrm>
          <a:off x="2364325" y="1917506"/>
          <a:ext cx="1308996" cy="1308996"/>
        </a:xfrm>
        <a:prstGeom prst="ellipse">
          <a:avLst/>
        </a:prstGeom>
        <a:solidFill>
          <a:schemeClr val="bg1">
            <a:lumMod val="75000"/>
          </a:schemeClr>
        </a:solidFill>
        <a:ln w="19050" cap="flat" cmpd="dbl" algn="ctr">
          <a:solidFill>
            <a:schemeClr val="bg1"/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Clear Land Title</a:t>
          </a:r>
          <a:endParaRPr lang="en-IN" sz="900" b="1" kern="1200" dirty="0">
            <a:solidFill>
              <a:schemeClr val="tx1"/>
            </a:solidFill>
          </a:endParaRPr>
        </a:p>
      </dsp:txBody>
      <dsp:txXfrm>
        <a:off x="2556023" y="2109204"/>
        <a:ext cx="925600" cy="925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88BB8F1D-9B3F-477B-A74A-0829A7B4E53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2" tIns="46215" rIns="92432" bIns="46215" numCol="1" anchor="t" anchorCtr="0" compatLnSpc="1">
            <a:prstTxWarp prst="textNoShape">
              <a:avLst/>
            </a:prstTxWarp>
          </a:bodyPr>
          <a:lstStyle>
            <a:lvl1pPr defTabSz="924890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71C9E1CC-327C-4B21-BBDE-DF06064F4C8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400" y="0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2" tIns="46215" rIns="92432" bIns="46215" numCol="1" anchor="t" anchorCtr="0" compatLnSpc="1">
            <a:prstTxWarp prst="textNoShape">
              <a:avLst/>
            </a:prstTxWarp>
          </a:bodyPr>
          <a:lstStyle>
            <a:lvl1pPr algn="r" defTabSz="924890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24663CE-EA18-42D2-84DA-DA33DF475834}" type="datetimeFigureOut">
              <a:rPr lang="en-US"/>
              <a:pPr>
                <a:defRPr/>
              </a:pPr>
              <a:t>5/20/2026</a:t>
            </a:fld>
            <a:endParaRPr lang="en-US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81B03126-E6B0-4E23-B091-FDDFB9B8975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79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2" tIns="46215" rIns="92432" bIns="46215" numCol="1" anchor="b" anchorCtr="0" compatLnSpc="1">
            <a:prstTxWarp prst="textNoShape">
              <a:avLst/>
            </a:prstTxWarp>
          </a:bodyPr>
          <a:lstStyle>
            <a:lvl1pPr defTabSz="924890" eaLnBrk="0" hangingPunct="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8640ED5B-E511-4A7C-860B-8A482A96F42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400" y="9429779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32" tIns="46215" rIns="92432" bIns="46215" numCol="1" anchor="b" anchorCtr="0" compatLnSpc="1">
            <a:prstTxWarp prst="textNoShape">
              <a:avLst/>
            </a:prstTxWarp>
          </a:bodyPr>
          <a:lstStyle>
            <a:lvl1pPr algn="r" defTabSz="923925" eaLnBrk="0" hangingPunct="0">
              <a:defRPr sz="1200"/>
            </a:lvl1pPr>
          </a:lstStyle>
          <a:p>
            <a:pPr>
              <a:defRPr/>
            </a:pPr>
            <a:fld id="{CDA2DD5A-AA6F-4E21-851F-A8829704D8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12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2579140-B786-4A7D-A72A-E7EF59D8CC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32" tIns="46215" rIns="92432" bIns="46215" numCol="1" anchor="t" anchorCtr="0" compatLnSpc="1">
            <a:prstTxWarp prst="textNoShape">
              <a:avLst/>
            </a:prstTxWarp>
          </a:bodyPr>
          <a:lstStyle>
            <a:lvl1pPr defTabSz="92489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7D14BFC-E50B-40CF-A205-10E86258BF3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400" y="0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32" tIns="46215" rIns="92432" bIns="46215" numCol="1" anchor="t" anchorCtr="0" compatLnSpc="1">
            <a:prstTxWarp prst="textNoShape">
              <a:avLst/>
            </a:prstTxWarp>
          </a:bodyPr>
          <a:lstStyle>
            <a:lvl1pPr algn="r" defTabSz="92489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F97C8BBA-E552-4769-B38A-D9F6AD1576C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5D3183F6-532E-4C26-A918-C41CBA817C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8845" y="4716585"/>
            <a:ext cx="5439987" cy="446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32" tIns="46215" rIns="92432" bIns="462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A77498A1-191B-4CFD-AB32-16748A2BFA2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79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32" tIns="46215" rIns="92432" bIns="46215" numCol="1" anchor="b" anchorCtr="0" compatLnSpc="1">
            <a:prstTxWarp prst="textNoShape">
              <a:avLst/>
            </a:prstTxWarp>
          </a:bodyPr>
          <a:lstStyle>
            <a:lvl1pPr defTabSz="924890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B91B6DB9-C67F-40EB-AC8B-C00D87CAE7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400" y="9429779"/>
            <a:ext cx="2944736" cy="496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432" tIns="46215" rIns="92432" bIns="46215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/>
            </a:lvl1pPr>
          </a:lstStyle>
          <a:p>
            <a:pPr>
              <a:defRPr/>
            </a:pPr>
            <a:fld id="{9F436743-0A2D-48F7-AFA3-9CAC9C937B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900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70E0BF98-151F-48D3-B68D-64A53B5B79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F6C4B3C3-7D3E-4E1D-8122-74DBA0F33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5066D60E-25CF-4686-869E-77A8312134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EF3939D-7C5E-4AF0-A43B-763ED8EAEE13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5561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80D76AC9-4206-4BF5-9796-F7B8CA069A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896880E1-B907-4A46-96F3-11B4CCF74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1A4C18A5-78C3-43EB-945D-77915EFA0E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E538BF-9190-4CFC-A62C-9E4A3F098789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4800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81B1755C-6EC1-4974-AB22-344A650B05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32A06DFB-442D-4CE0-8EB9-9519A413D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03669A1B-3A86-4C01-A7FF-5CF0D1CEE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467707-E028-4EA2-A791-9A5000DD2AC8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444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0FB2C58D-73F7-416A-B494-523F0CD5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D1D9A031-8396-46A9-ACAD-9DA3050B8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A81F34C7-CD37-406E-A55A-4AB0D0482E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254B5AB-9C1F-462F-A0B8-07BA44EDBB47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6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F25E7A11-E593-4641-8BAF-807913A5E3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0B49539E-94D7-45F0-B794-54512268D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BA4FA922-7B3B-481B-9782-14168493EB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ACFD5B1-E0EA-4A06-829F-99F7D5326028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848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08C4049F-BFC9-424C-B914-894AB6E68F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EF61F90A-D4E0-420A-B30C-79391A426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CA7368FC-1BE1-478F-B7EA-798F54EA1B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D294B5-C455-44E5-B32B-D988261208B5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74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BBED83C3-0BB0-4D5D-90F6-2FC535908B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27392266-06EF-4478-919B-95801FCC79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31BA27DF-BBA9-4DF1-8B36-A58A886CB3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4EA42A3-94F6-4A00-B8E2-8662DC9A84ED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9389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3CE388D1-C8D7-467E-A72A-716DBF136E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1B86BBE3-2BB9-4D41-BB7F-8FC9426EF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3943063A-6DBB-4346-96DA-87B01FD144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D59341-0F18-4105-B3A1-4F491038F142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31817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54C9665E-93EF-4CD7-AB54-1FA6135CED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BDB03558-96E0-4A05-A513-6F2313F932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B71DF830-A229-4ACA-9A72-9A3C2A704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5482A25-363A-4B5F-8A21-DD0996E1C431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0765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06C243E3-D40E-43F3-A028-E4F3E45BC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90A8321A-9A4D-48B4-BA97-7ADD97188E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D6603237-916F-4A74-9E4C-0F7CB525CA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141471D-3FE7-447A-B15E-B43460BED9AA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41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5FB1EA3C-B7CD-44B4-BECF-0EE396319A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20E754E7-9378-4F01-A61A-4F2848AE5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7C8F5676-502F-4E31-8B65-316018C0E4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4C3A07D-B21B-455F-9C16-00BF1BC5A47C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254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96BD9143-FE74-4980-989C-9558166725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9430238C-12A3-43DF-A34C-9FDD30C67B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7FF91D6A-ACD0-4E4A-94AB-67546ABA9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BAF90A2-5CB1-49A7-8782-3C8ACCEE7FC9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9779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A56CDAA1-AAFF-4619-A89F-F563CC439E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5D6B7361-0866-469E-8256-4CB6F5F96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30FBF495-3BB5-4DB2-890F-5477009966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E228C3B-C288-4A67-807C-3D8E64FA0AF9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887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E8DEDFCA-63F7-4ABC-8B33-4D611D8A73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670AADEF-0D6B-495E-A21E-A937B6060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17D3D104-7D77-442F-9E74-1830587389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1B181F9-1BD3-4BE2-A700-E98D1674B887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306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79E169C2-7A0D-4E6E-A2A2-C9B3F47133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8C42BCCB-F218-47CB-AE13-F3867C75A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FF5357F3-F608-4ADB-8AFD-189F429D62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AD90A7-D4A2-44FC-869F-1D2CF977B10B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853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5E1CA8-A563-42A1-90F3-9E591991F711}"/>
              </a:ext>
            </a:extLst>
          </p:cNvPr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684875-DD8A-4BB8-9573-A5697CC5420B}"/>
              </a:ext>
            </a:extLst>
          </p:cNvPr>
          <p:cNvSpPr/>
          <p:nvPr/>
        </p:nvSpPr>
        <p:spPr>
          <a:xfrm>
            <a:off x="-9525" y="6053140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86D6D3-4612-4D4E-B119-C4DC426C155F}"/>
              </a:ext>
            </a:extLst>
          </p:cNvPr>
          <p:cNvSpPr/>
          <p:nvPr/>
        </p:nvSpPr>
        <p:spPr>
          <a:xfrm>
            <a:off x="2359026" y="6043615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27">
            <a:extLst>
              <a:ext uri="{FF2B5EF4-FFF2-40B4-BE49-F238E27FC236}">
                <a16:creationId xmlns:a16="http://schemas.microsoft.com/office/drawing/2014/main" id="{39B0885D-7899-4D57-916E-6187CA1B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16">
            <a:extLst>
              <a:ext uri="{FF2B5EF4-FFF2-40B4-BE49-F238E27FC236}">
                <a16:creationId xmlns:a16="http://schemas.microsoft.com/office/drawing/2014/main" id="{E3DAB541-3A8D-4000-938B-A0F552597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5975" y="236540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28">
            <a:extLst>
              <a:ext uri="{FF2B5EF4-FFF2-40B4-BE49-F238E27FC236}">
                <a16:creationId xmlns:a16="http://schemas.microsoft.com/office/drawing/2014/main" id="{8F76F0FA-2079-4333-8010-05073EDB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4E32F6C-018F-4A16-9E67-CE7C27D276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92057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533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9FCF5-A124-492D-BF6D-0FDFA97B5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E1175-F2CE-465C-BCC9-6D212232D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C1AF9-66FE-4CA7-9565-E0096F83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99060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44D9A-4028-4BEB-8CFD-E991B79987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74706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6AAB43-4CF1-43E2-B2B0-0E066FEF5AF5}"/>
              </a:ext>
            </a:extLst>
          </p:cNvPr>
          <p:cNvSpPr/>
          <p:nvPr/>
        </p:nvSpPr>
        <p:spPr bwMode="white">
          <a:xfrm>
            <a:off x="6096001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DA4263-B62F-42CE-ADFA-E7421E5C927B}"/>
              </a:ext>
            </a:extLst>
          </p:cNvPr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3B0909-B28B-4F52-9C10-13CDB9525C52}"/>
              </a:ext>
            </a:extLst>
          </p:cNvPr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2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CAF1D68-17A6-4364-8FEB-9827CF03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B5AE99-6B67-4F1C-93E6-1E70FC97D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1" y="6248402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C17879F-C61E-49CA-8101-669029472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4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C147F-E793-471E-8B7D-DF8D4591E5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9327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SEZL 3">
            <a:extLst>
              <a:ext uri="{FF2B5EF4-FFF2-40B4-BE49-F238E27FC236}">
                <a16:creationId xmlns:a16="http://schemas.microsoft.com/office/drawing/2014/main" id="{EF8C0D19-DC24-4932-9925-C3AEECAF31D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4080"/>
              </a:clrFrom>
              <a:clrTo>
                <a:srgbClr val="004080">
                  <a:alpha val="0"/>
                </a:srgbClr>
              </a:clrTo>
            </a:clrChange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0" y="228600"/>
            <a:ext cx="11874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50246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F9D5A8D-1BEC-468D-867E-178F95EAC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E875DA6-550C-48E2-BCA5-C066A2E263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F50DD23-2D2F-4D1A-977D-5FE79FF85E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160020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1A8F4-DE74-447C-BE0F-E3FFCDFA34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032482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MSEZL 3">
            <a:extLst>
              <a:ext uri="{FF2B5EF4-FFF2-40B4-BE49-F238E27FC236}">
                <a16:creationId xmlns:a16="http://schemas.microsoft.com/office/drawing/2014/main" id="{08B46885-2C3C-47D3-BC2C-48C12BCA4A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004080"/>
              </a:clrFrom>
              <a:clrTo>
                <a:srgbClr val="004080">
                  <a:alpha val="0"/>
                </a:srgbClr>
              </a:clrTo>
            </a:clrChange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0" y="228600"/>
            <a:ext cx="11874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332857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>
            <a:extLst>
              <a:ext uri="{FF2B5EF4-FFF2-40B4-BE49-F238E27FC236}">
                <a16:creationId xmlns:a16="http://schemas.microsoft.com/office/drawing/2014/main" id="{BA46ACB5-DA57-4A2E-B3CE-B6EC06BC4A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6521450"/>
            <a:ext cx="177482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67512"/>
            <a:ext cx="8458200" cy="5733288"/>
          </a:xfrm>
        </p:spPr>
        <p:txBody>
          <a:bodyPr>
            <a:normAutofit/>
          </a:bodyPr>
          <a:lstStyle>
            <a:lvl1pPr>
              <a:buClr>
                <a:schemeClr val="bg1">
                  <a:lumMod val="50000"/>
                </a:schemeClr>
              </a:buClr>
              <a:defRPr sz="1600"/>
            </a:lvl1pPr>
            <a:lvl2pPr>
              <a:buClr>
                <a:schemeClr val="tx2">
                  <a:lumMod val="60000"/>
                  <a:lumOff val="40000"/>
                </a:schemeClr>
              </a:buClr>
              <a:defRPr sz="1400"/>
            </a:lvl2pPr>
            <a:lvl3pPr>
              <a:buClr>
                <a:schemeClr val="bg1">
                  <a:lumMod val="50000"/>
                </a:schemeClr>
              </a:buClr>
              <a:defRPr sz="1200"/>
            </a:lvl3pPr>
            <a:lvl4pPr>
              <a:buClr>
                <a:schemeClr val="tx2">
                  <a:lumMod val="60000"/>
                  <a:lumOff val="40000"/>
                </a:schemeClr>
              </a:buClr>
              <a:defRPr sz="1100"/>
            </a:lvl4pPr>
            <a:lvl5pPr>
              <a:buClr>
                <a:schemeClr val="bg1">
                  <a:lumMod val="50000"/>
                </a:schemeClr>
              </a:buCl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CE402-8B5F-4F35-BAD3-02625BAD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4313" y="6429377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5AB3B-FC47-4F08-AA53-E30F03AE84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39038" y="6399215"/>
            <a:ext cx="2133600" cy="365125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259091-C82E-4120-9D1A-F950238CF4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FC69551-F7DB-450C-8EC3-61E6A5B38F6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500813" y="6356352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93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16E179A8-8FFB-47A5-A2B2-BC680CE27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B507604D-3EA5-4879-A760-57352A76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3619F21-D08F-4980-84DE-3EA4CC00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859DC-A13E-400A-9F1F-1174051233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910610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B04109-9362-45A2-9A2B-C7386A73B546}"/>
              </a:ext>
            </a:extLst>
          </p:cNvPr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C04441-7A6B-478C-855B-D1A826BCCF5B}"/>
              </a:ext>
            </a:extLst>
          </p:cNvPr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29179B8-EE61-4205-9178-D523E357A2B2}"/>
              </a:ext>
            </a:extLst>
          </p:cNvPr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11">
            <a:extLst>
              <a:ext uri="{FF2B5EF4-FFF2-40B4-BE49-F238E27FC236}">
                <a16:creationId xmlns:a16="http://schemas.microsoft.com/office/drawing/2014/main" id="{EEAC632E-FD02-4D81-B71C-F7A36C88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2">
            <a:extLst>
              <a:ext uri="{FF2B5EF4-FFF2-40B4-BE49-F238E27FC236}">
                <a16:creationId xmlns:a16="http://schemas.microsoft.com/office/drawing/2014/main" id="{25B66EDA-3E06-4DDE-B888-A92DB5010F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1752602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96369C20-EB0A-4C43-A877-2D945076F4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086945E7-EE73-4325-9768-2047271F17F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24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1202876B-A9A9-46BF-94A2-0AD0B165A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53A422FA-52DE-4470-8B78-99370A73109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90CA1-5E59-4F49-AC01-6A5BA284AE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7" name="Footer Placeholder 11">
            <a:extLst>
              <a:ext uri="{FF2B5EF4-FFF2-40B4-BE49-F238E27FC236}">
                <a16:creationId xmlns:a16="http://schemas.microsoft.com/office/drawing/2014/main" id="{90E8B82C-EDD9-46D9-A95C-037C009A1D8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212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9">
            <a:extLst>
              <a:ext uri="{FF2B5EF4-FFF2-40B4-BE49-F238E27FC236}">
                <a16:creationId xmlns:a16="http://schemas.microsoft.com/office/drawing/2014/main" id="{DD2D783D-5C28-48B6-93ED-FF04D7A93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1">
            <a:extLst>
              <a:ext uri="{FF2B5EF4-FFF2-40B4-BE49-F238E27FC236}">
                <a16:creationId xmlns:a16="http://schemas.microsoft.com/office/drawing/2014/main" id="{1C704209-6EE2-4553-AEC5-459B8504F2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2EBA9-8969-4D34-916D-320BE6EC98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Footer Placeholder 13">
            <a:extLst>
              <a:ext uri="{FF2B5EF4-FFF2-40B4-BE49-F238E27FC236}">
                <a16:creationId xmlns:a16="http://schemas.microsoft.com/office/drawing/2014/main" id="{52DD8449-ED9D-4B99-B8EC-114C5B19940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60819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B5FDE906-534C-47C4-99E8-137B16F0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A2026F91-08ED-4571-9066-FED04DF9A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EA32EB86-0D5A-434A-8844-5FB66AC22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F779-02F8-4E91-9FF6-6B861C0C67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338342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70104D-6176-47AE-AC39-18F67C4CD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EA344C-16C6-44C7-9B8A-3FEFF4C28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54B26-1E86-4721-87EB-C45A8F489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D0985FC-02DB-4254-8879-A98AA7888C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263647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19E5EF36-8FDC-4086-B2F0-8515548A9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1D9D1BA1-7ACE-4EE9-8EF7-8B055164F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2982C06-CB9B-4E86-8D52-0F7A52CC0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F3AF4-C383-4EC4-8973-B8B15E6BD4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03931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2F2F90-E720-4335-993D-D28FD160A704}"/>
              </a:ext>
            </a:extLst>
          </p:cNvPr>
          <p:cNvSpPr/>
          <p:nvPr/>
        </p:nvSpPr>
        <p:spPr bwMode="white">
          <a:xfrm>
            <a:off x="-9525" y="4572002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F7903D-BED0-497C-AF08-D18D54C24650}"/>
              </a:ext>
            </a:extLst>
          </p:cNvPr>
          <p:cNvSpPr/>
          <p:nvPr/>
        </p:nvSpPr>
        <p:spPr>
          <a:xfrm>
            <a:off x="-9524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C919B4-54F3-4CD8-96BD-7E52790FDFCE}"/>
              </a:ext>
            </a:extLst>
          </p:cNvPr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947251-804C-4E74-B2F9-E363DFF68EB8}"/>
              </a:ext>
            </a:extLst>
          </p:cNvPr>
          <p:cNvSpPr/>
          <p:nvPr/>
        </p:nvSpPr>
        <p:spPr bwMode="white">
          <a:xfrm>
            <a:off x="1447801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11">
            <a:extLst>
              <a:ext uri="{FF2B5EF4-FFF2-40B4-BE49-F238E27FC236}">
                <a16:creationId xmlns:a16="http://schemas.microsoft.com/office/drawing/2014/main" id="{35A27976-B7CE-4779-A53E-C83E0CC8A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48400" y="6248402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12">
            <a:extLst>
              <a:ext uri="{FF2B5EF4-FFF2-40B4-BE49-F238E27FC236}">
                <a16:creationId xmlns:a16="http://schemas.microsoft.com/office/drawing/2014/main" id="{F5226DA2-C600-402D-8B14-21ED0274A3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0" y="4667252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DCA0CFFE-E183-427E-A262-753D0F6C05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1" name="Footer Placeholder 13">
            <a:extLst>
              <a:ext uri="{FF2B5EF4-FFF2-40B4-BE49-F238E27FC236}">
                <a16:creationId xmlns:a16="http://schemas.microsoft.com/office/drawing/2014/main" id="{156CCF5D-684F-493E-BE95-4F25CB18C71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600200" y="6248402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000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>
            <a:extLst>
              <a:ext uri="{FF2B5EF4-FFF2-40B4-BE49-F238E27FC236}">
                <a16:creationId xmlns:a16="http://schemas.microsoft.com/office/drawing/2014/main" id="{32303C67-476A-4A53-9A02-C249A55E2F9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12">
            <a:extLst>
              <a:ext uri="{FF2B5EF4-FFF2-40B4-BE49-F238E27FC236}">
                <a16:creationId xmlns:a16="http://schemas.microsoft.com/office/drawing/2014/main" id="{A4DE1E18-6931-46EE-8D48-541FA3D3A5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2775" y="1600202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1EDC758-9502-4FAF-A6DF-8BC68E84BE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0" y="6248402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0BA423-6D96-4850-B763-647450D26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1" y="6248402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9AB289-2953-4355-8D9C-129A961E588F}"/>
              </a:ext>
            </a:extLst>
          </p:cNvPr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F875C45-5471-4511-B00F-7D6E6D2569AD}"/>
              </a:ext>
            </a:extLst>
          </p:cNvPr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521E5F-6C85-4006-B474-EA8497CEA7D9}"/>
              </a:ext>
            </a:extLst>
          </p:cNvPr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D32A3B03-5EE1-437D-B81B-812D9F10D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1271590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4BE3BEA-E26B-4A50-A8AB-76E438344C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39" r:id="rId1"/>
    <p:sldLayoutId id="2147486836" r:id="rId2"/>
    <p:sldLayoutId id="2147486840" r:id="rId3"/>
    <p:sldLayoutId id="2147486841" r:id="rId4"/>
    <p:sldLayoutId id="2147486842" r:id="rId5"/>
    <p:sldLayoutId id="2147486837" r:id="rId6"/>
    <p:sldLayoutId id="2147486843" r:id="rId7"/>
    <p:sldLayoutId id="2147486838" r:id="rId8"/>
    <p:sldLayoutId id="2147486844" r:id="rId9"/>
    <p:sldLayoutId id="2147486845" r:id="rId10"/>
    <p:sldLayoutId id="2147486846" r:id="rId11"/>
    <p:sldLayoutId id="2147486847" r:id="rId12"/>
    <p:sldLayoutId id="2147486848" r:id="rId13"/>
    <p:sldLayoutId id="2147486849" r:id="rId14"/>
    <p:sldLayoutId id="2147486850" r:id="rId15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tags" Target="../tags/tag5.xml"/><Relationship Id="rId7" Type="http://schemas.openxmlformats.org/officeDocument/2006/relationships/notesSlide" Target="../notesSlides/notesSlide5.xml"/><Relationship Id="rId12" Type="http://schemas.microsoft.com/office/2007/relationships/diagramDrawing" Target="../diagrams/drawing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12.xml"/><Relationship Id="rId11" Type="http://schemas.openxmlformats.org/officeDocument/2006/relationships/diagramColors" Target="../diagrams/colors1.xml"/><Relationship Id="rId5" Type="http://schemas.openxmlformats.org/officeDocument/2006/relationships/tags" Target="../tags/tag7.xml"/><Relationship Id="rId10" Type="http://schemas.openxmlformats.org/officeDocument/2006/relationships/diagramQuickStyle" Target="../diagrams/quickStyle1.xml"/><Relationship Id="rId4" Type="http://schemas.openxmlformats.org/officeDocument/2006/relationships/tags" Target="../tags/tag6.xml"/><Relationship Id="rId9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7" Type="http://schemas.openxmlformats.org/officeDocument/2006/relationships/notesSlide" Target="../notesSlides/notesSlide8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DD4BA140-65FA-4401-B9AE-18CCC761FBA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295400" y="0"/>
            <a:ext cx="6553200" cy="1295400"/>
          </a:xfrm>
        </p:spPr>
        <p:txBody>
          <a:bodyPr/>
          <a:lstStyle/>
          <a:p>
            <a:pPr>
              <a:defRPr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6388" name="Picture 5">
            <a:extLst>
              <a:ext uri="{FF2B5EF4-FFF2-40B4-BE49-F238E27FC236}">
                <a16:creationId xmlns:a16="http://schemas.microsoft.com/office/drawing/2014/main" id="{3DE30E93-FEDB-421A-9E9D-4594EB3CA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1524000"/>
            <a:ext cx="7007225" cy="404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FA8E5A8-3A99-48E1-9851-164E21A9208E}"/>
              </a:ext>
            </a:extLst>
          </p:cNvPr>
          <p:cNvSpPr/>
          <p:nvPr/>
        </p:nvSpPr>
        <p:spPr>
          <a:xfrm>
            <a:off x="3200400" y="4648200"/>
            <a:ext cx="2819400" cy="304800"/>
          </a:xfrm>
          <a:prstGeom prst="roundRect">
            <a:avLst>
              <a:gd name="adj" fmla="val 19445"/>
            </a:avLst>
          </a:prstGeom>
          <a:noFill/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>
                <a:latin typeface="+mj-lt"/>
              </a:rPr>
              <a:t>MULTI-PRODUCT</a:t>
            </a:r>
            <a:endParaRPr lang="en-IN" b="1" dirty="0">
              <a:latin typeface="+mj-lt"/>
            </a:endParaRPr>
          </a:p>
        </p:txBody>
      </p:sp>
    </p:spTree>
  </p:cSld>
  <p:clrMapOvr>
    <a:masterClrMapping/>
  </p:clrMapOvr>
  <p:transition spd="slow" advClick="0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C81E5379-C34F-4AB2-B5D1-CAF3FE83E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736" y="458088"/>
            <a:ext cx="678404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100" b="1" dirty="0">
                <a:solidFill>
                  <a:srgbClr val="000000"/>
                </a:solidFill>
                <a:latin typeface="Calibri" panose="020F0502020204030204" pitchFamily="34" charset="0"/>
              </a:rPr>
              <a:t>Snapshot of Investment, Exports, Employment generated in MSEZ and its Units                                                March, 2026</a:t>
            </a:r>
            <a:endParaRPr lang="en-IN" altLang="en-US" sz="21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FE9773A-AFCF-4958-B5DB-C24AD7630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753666"/>
              </p:ext>
            </p:extLst>
          </p:nvPr>
        </p:nvGraphicFramePr>
        <p:xfrm>
          <a:off x="638736" y="1700808"/>
          <a:ext cx="8014447" cy="4896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2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7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89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50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12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221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78870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Sl. No.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Land</a:t>
                      </a:r>
                      <a:r>
                        <a:rPr lang="en-IN" sz="14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allotted (in acres)</a:t>
                      </a:r>
                      <a:endParaRPr lang="en-IN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Investment in Rs Cr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Cum.</a:t>
                      </a:r>
                    </a:p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Exports in Rs Cr. From 2014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Employment </a:t>
                      </a:r>
                    </a:p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(Direct + Indirect)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Status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154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MSEZL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1,669</a:t>
                      </a:r>
                      <a:endParaRPr lang="en-IN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410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Developer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154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MRPL –Aromatic unit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442.48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7,338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61,583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908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593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ISPRL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226.81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1,209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17.61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C0-Developer / FTWZ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5154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Cardolite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15.43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229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3036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</a:t>
                      </a:r>
                    </a:p>
                  </a:txBody>
                  <a:tcPr marL="68580" marR="68580" marT="29814" marB="2981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Authentic Oceean Treasure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3.66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270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GMPL (JBF)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115.30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5,995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under revival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Syngene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46.42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365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328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995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Catasynth</a:t>
                      </a:r>
                      <a:endParaRPr lang="en-IN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20.00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312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3318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Gadre Marine Exports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11.50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500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0C892-5F35-2F48-BA91-6522E8268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2C524C35-EFCC-5C36-6612-D23F5D9BF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288" y="386080"/>
            <a:ext cx="679076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2100" b="1" dirty="0">
                <a:solidFill>
                  <a:srgbClr val="000000"/>
                </a:solidFill>
                <a:latin typeface="Calibri" panose="020F0502020204030204" pitchFamily="34" charset="0"/>
              </a:rPr>
              <a:t>Snapshot of Investment, Exports, Employment generated in MSEZ and its Units                                                   March, 2026</a:t>
            </a:r>
            <a:endParaRPr lang="en-IN" altLang="en-US" sz="21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C93062E-93CB-E699-D5C3-A5FE7B65B0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943128"/>
              </p:ext>
            </p:extLst>
          </p:nvPr>
        </p:nvGraphicFramePr>
        <p:xfrm>
          <a:off x="625289" y="1700808"/>
          <a:ext cx="8101856" cy="4771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64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73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42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387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05944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Sl. No.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Name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Land</a:t>
                      </a:r>
                      <a:r>
                        <a:rPr lang="en-IN" sz="14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allotted (in acres)</a:t>
                      </a:r>
                      <a:endParaRPr lang="en-IN" sz="14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Investment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Rs Cr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Cum.</a:t>
                      </a:r>
                    </a:p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Exports in Rs Cr. From 2014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Employment</a:t>
                      </a:r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(Direct + Indirect)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Status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586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Shree Ulka LLP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10.16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8586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Yashaswi Fish meal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7.07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165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1023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566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Operational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87706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ETAG </a:t>
                      </a:r>
                      <a:r>
                        <a:rPr kumimoji="0" lang="en-IN" sz="1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Energietechnik</a:t>
                      </a:r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2.21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MOU entered on 27.03.25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017824"/>
                  </a:ext>
                </a:extLst>
              </a:tr>
              <a:tr h="587706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MIR </a:t>
                      </a:r>
                      <a:r>
                        <a:rPr lang="en-IN" sz="1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Suncol</a:t>
                      </a:r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BIPV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5.00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MOU entered on 15.05.25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973865"/>
                  </a:ext>
                </a:extLst>
              </a:tr>
              <a:tr h="58770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en-IN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Nuwill</a:t>
                      </a:r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Research</a:t>
                      </a:r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6.00</a:t>
                      </a:r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MOU entered on 30.03.26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2756844"/>
                  </a:ext>
                </a:extLst>
              </a:tr>
              <a:tr h="328586">
                <a:tc>
                  <a:txBody>
                    <a:bodyPr/>
                    <a:lstStyle/>
                    <a:p>
                      <a:pPr algn="ctr"/>
                      <a:endParaRPr lang="en-IN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 –Total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912.04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17,586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69,167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3877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87706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DTA units  2 (No’s)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7.5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Mou’s entered – Land not given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533840"/>
                  </a:ext>
                </a:extLst>
              </a:tr>
              <a:tr h="328586">
                <a:tc>
                  <a:txBody>
                    <a:bodyPr/>
                    <a:lstStyle/>
                    <a:p>
                      <a:pPr algn="ctr"/>
                      <a:endParaRPr lang="en-IN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919.54</a:t>
                      </a: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28600" marB="286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0297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86183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133350" y="381001"/>
            <a:ext cx="3371850" cy="441325"/>
          </a:xfrm>
          <a:prstGeom prst="rect">
            <a:avLst/>
          </a:prstGeom>
        </p:spPr>
        <p:txBody>
          <a:bodyPr vert="horz" wrap="square" lIns="0" tIns="10968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11546" algn="ctr"/>
            <a:r>
              <a:rPr sz="28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Suitable Sectors</a:t>
            </a:r>
          </a:p>
        </p:txBody>
      </p:sp>
      <p:sp>
        <p:nvSpPr>
          <p:cNvPr id="4" name="object 4"/>
          <p:cNvSpPr/>
          <p:nvPr/>
        </p:nvSpPr>
        <p:spPr>
          <a:xfrm>
            <a:off x="385158" y="5803555"/>
            <a:ext cx="4024745" cy="5888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27317" y="1859167"/>
            <a:ext cx="1712768" cy="1596159"/>
          </a:xfrm>
          <a:custGeom>
            <a:avLst/>
            <a:gdLst/>
            <a:ahLst/>
            <a:cxnLst/>
            <a:rect l="l" t="t" r="r" b="b"/>
            <a:pathLst>
              <a:path w="1884045" h="1755775">
                <a:moveTo>
                  <a:pt x="72897" y="0"/>
                </a:moveTo>
                <a:lnTo>
                  <a:pt x="0" y="0"/>
                </a:lnTo>
                <a:lnTo>
                  <a:pt x="0" y="1337437"/>
                </a:lnTo>
                <a:lnTo>
                  <a:pt x="724915" y="1755648"/>
                </a:lnTo>
                <a:lnTo>
                  <a:pt x="1883664" y="1086357"/>
                </a:lnTo>
                <a:lnTo>
                  <a:pt x="1847214" y="1025271"/>
                </a:lnTo>
                <a:lnTo>
                  <a:pt x="1807464" y="964946"/>
                </a:lnTo>
                <a:lnTo>
                  <a:pt x="1766315" y="905382"/>
                </a:lnTo>
                <a:lnTo>
                  <a:pt x="1723389" y="847598"/>
                </a:lnTo>
                <a:lnTo>
                  <a:pt x="1678939" y="791210"/>
                </a:lnTo>
                <a:lnTo>
                  <a:pt x="1632077" y="737235"/>
                </a:lnTo>
                <a:lnTo>
                  <a:pt x="1584578" y="684022"/>
                </a:lnTo>
                <a:lnTo>
                  <a:pt x="1484629" y="584073"/>
                </a:lnTo>
                <a:lnTo>
                  <a:pt x="1430527" y="536448"/>
                </a:lnTo>
                <a:lnTo>
                  <a:pt x="1377441" y="490347"/>
                </a:lnTo>
                <a:lnTo>
                  <a:pt x="1322704" y="446659"/>
                </a:lnTo>
                <a:lnTo>
                  <a:pt x="1264792" y="405384"/>
                </a:lnTo>
                <a:lnTo>
                  <a:pt x="1206753" y="365760"/>
                </a:lnTo>
                <a:lnTo>
                  <a:pt x="1148841" y="327660"/>
                </a:lnTo>
                <a:lnTo>
                  <a:pt x="1087754" y="291211"/>
                </a:lnTo>
                <a:lnTo>
                  <a:pt x="1027556" y="256286"/>
                </a:lnTo>
                <a:lnTo>
                  <a:pt x="963294" y="223774"/>
                </a:lnTo>
                <a:lnTo>
                  <a:pt x="900556" y="193675"/>
                </a:lnTo>
                <a:lnTo>
                  <a:pt x="835532" y="165862"/>
                </a:lnTo>
                <a:lnTo>
                  <a:pt x="769619" y="140462"/>
                </a:lnTo>
                <a:lnTo>
                  <a:pt x="702310" y="115824"/>
                </a:lnTo>
                <a:lnTo>
                  <a:pt x="635507" y="94361"/>
                </a:lnTo>
                <a:lnTo>
                  <a:pt x="568832" y="74549"/>
                </a:lnTo>
                <a:lnTo>
                  <a:pt x="498347" y="57912"/>
                </a:lnTo>
                <a:lnTo>
                  <a:pt x="430149" y="42799"/>
                </a:lnTo>
                <a:lnTo>
                  <a:pt x="359409" y="29337"/>
                </a:lnTo>
                <a:lnTo>
                  <a:pt x="288035" y="18161"/>
                </a:lnTo>
                <a:lnTo>
                  <a:pt x="216662" y="11049"/>
                </a:lnTo>
                <a:lnTo>
                  <a:pt x="145287" y="4699"/>
                </a:lnTo>
                <a:lnTo>
                  <a:pt x="72897" y="0"/>
                </a:lnTo>
                <a:close/>
              </a:path>
            </a:pathLst>
          </a:custGeom>
          <a:solidFill>
            <a:srgbClr val="EB6C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17274" y="2899645"/>
            <a:ext cx="1317914" cy="1977159"/>
          </a:xfrm>
          <a:custGeom>
            <a:avLst/>
            <a:gdLst/>
            <a:ahLst/>
            <a:cxnLst/>
            <a:rect l="l" t="t" r="r" b="b"/>
            <a:pathLst>
              <a:path w="1449704" h="2174875">
                <a:moveTo>
                  <a:pt x="1158239" y="0"/>
                </a:moveTo>
                <a:lnTo>
                  <a:pt x="0" y="667892"/>
                </a:lnTo>
                <a:lnTo>
                  <a:pt x="2032" y="1506982"/>
                </a:lnTo>
                <a:lnTo>
                  <a:pt x="1158239" y="2174747"/>
                </a:lnTo>
                <a:lnTo>
                  <a:pt x="1193164" y="2112010"/>
                </a:lnTo>
                <a:lnTo>
                  <a:pt x="1226439" y="2046985"/>
                </a:lnTo>
                <a:lnTo>
                  <a:pt x="1257427" y="1982723"/>
                </a:lnTo>
                <a:lnTo>
                  <a:pt x="1286002" y="1916048"/>
                </a:lnTo>
                <a:lnTo>
                  <a:pt x="1312164" y="1850135"/>
                </a:lnTo>
                <a:lnTo>
                  <a:pt x="1336675" y="1781809"/>
                </a:lnTo>
                <a:lnTo>
                  <a:pt x="1357249" y="1714372"/>
                </a:lnTo>
                <a:lnTo>
                  <a:pt x="1375537" y="1646173"/>
                </a:lnTo>
                <a:lnTo>
                  <a:pt x="1394587" y="1577085"/>
                </a:lnTo>
                <a:lnTo>
                  <a:pt x="1408099" y="1506982"/>
                </a:lnTo>
                <a:lnTo>
                  <a:pt x="1421638" y="1438909"/>
                </a:lnTo>
                <a:lnTo>
                  <a:pt x="1431163" y="1368297"/>
                </a:lnTo>
                <a:lnTo>
                  <a:pt x="1438275" y="1298447"/>
                </a:lnTo>
                <a:lnTo>
                  <a:pt x="1444625" y="1228597"/>
                </a:lnTo>
                <a:lnTo>
                  <a:pt x="1447800" y="1157985"/>
                </a:lnTo>
                <a:lnTo>
                  <a:pt x="1449324" y="1086484"/>
                </a:lnTo>
                <a:lnTo>
                  <a:pt x="1447800" y="1016761"/>
                </a:lnTo>
                <a:lnTo>
                  <a:pt x="1444625" y="946150"/>
                </a:lnTo>
                <a:lnTo>
                  <a:pt x="1438275" y="876300"/>
                </a:lnTo>
                <a:lnTo>
                  <a:pt x="1431163" y="806450"/>
                </a:lnTo>
                <a:lnTo>
                  <a:pt x="1421638" y="735838"/>
                </a:lnTo>
                <a:lnTo>
                  <a:pt x="1408049" y="667512"/>
                </a:lnTo>
                <a:lnTo>
                  <a:pt x="1394587" y="597662"/>
                </a:lnTo>
                <a:lnTo>
                  <a:pt x="1375537" y="528701"/>
                </a:lnTo>
                <a:lnTo>
                  <a:pt x="1357249" y="460375"/>
                </a:lnTo>
                <a:lnTo>
                  <a:pt x="1336675" y="392938"/>
                </a:lnTo>
                <a:lnTo>
                  <a:pt x="1312164" y="324612"/>
                </a:lnTo>
                <a:lnTo>
                  <a:pt x="1286002" y="258825"/>
                </a:lnTo>
                <a:lnTo>
                  <a:pt x="1257427" y="192150"/>
                </a:lnTo>
                <a:lnTo>
                  <a:pt x="1226439" y="127762"/>
                </a:lnTo>
                <a:lnTo>
                  <a:pt x="1193164" y="62737"/>
                </a:lnTo>
                <a:lnTo>
                  <a:pt x="1158239" y="0"/>
                </a:lnTo>
                <a:close/>
              </a:path>
            </a:pathLst>
          </a:custGeom>
          <a:solidFill>
            <a:srgbClr val="F4CF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27317" y="4321121"/>
            <a:ext cx="1712768" cy="1596159"/>
          </a:xfrm>
          <a:custGeom>
            <a:avLst/>
            <a:gdLst/>
            <a:ahLst/>
            <a:cxnLst/>
            <a:rect l="l" t="t" r="r" b="b"/>
            <a:pathLst>
              <a:path w="1884045" h="1755775">
                <a:moveTo>
                  <a:pt x="726948" y="0"/>
                </a:moveTo>
                <a:lnTo>
                  <a:pt x="0" y="418083"/>
                </a:lnTo>
                <a:lnTo>
                  <a:pt x="0" y="1755647"/>
                </a:lnTo>
                <a:lnTo>
                  <a:pt x="72897" y="1754060"/>
                </a:lnTo>
                <a:lnTo>
                  <a:pt x="145287" y="1750885"/>
                </a:lnTo>
                <a:lnTo>
                  <a:pt x="216662" y="1744535"/>
                </a:lnTo>
                <a:lnTo>
                  <a:pt x="288035" y="1737398"/>
                </a:lnTo>
                <a:lnTo>
                  <a:pt x="359409" y="1726272"/>
                </a:lnTo>
                <a:lnTo>
                  <a:pt x="430149" y="1712785"/>
                </a:lnTo>
                <a:lnTo>
                  <a:pt x="498347" y="1697697"/>
                </a:lnTo>
                <a:lnTo>
                  <a:pt x="568832" y="1681035"/>
                </a:lnTo>
                <a:lnTo>
                  <a:pt x="635507" y="1661198"/>
                </a:lnTo>
                <a:lnTo>
                  <a:pt x="702310" y="1639760"/>
                </a:lnTo>
                <a:lnTo>
                  <a:pt x="769619" y="1615147"/>
                </a:lnTo>
                <a:lnTo>
                  <a:pt x="835532" y="1589735"/>
                </a:lnTo>
                <a:lnTo>
                  <a:pt x="963294" y="1531797"/>
                </a:lnTo>
                <a:lnTo>
                  <a:pt x="1027556" y="1497634"/>
                </a:lnTo>
                <a:lnTo>
                  <a:pt x="1087754" y="1464360"/>
                </a:lnTo>
                <a:lnTo>
                  <a:pt x="1148841" y="1427733"/>
                </a:lnTo>
                <a:lnTo>
                  <a:pt x="1206753" y="1389633"/>
                </a:lnTo>
                <a:lnTo>
                  <a:pt x="1264792" y="1350009"/>
                </a:lnTo>
                <a:lnTo>
                  <a:pt x="1322704" y="1307083"/>
                </a:lnTo>
                <a:lnTo>
                  <a:pt x="1377441" y="1265046"/>
                </a:lnTo>
                <a:lnTo>
                  <a:pt x="1430527" y="1219072"/>
                </a:lnTo>
                <a:lnTo>
                  <a:pt x="1484629" y="1171447"/>
                </a:lnTo>
                <a:lnTo>
                  <a:pt x="1584578" y="1071371"/>
                </a:lnTo>
                <a:lnTo>
                  <a:pt x="1632077" y="1018158"/>
                </a:lnTo>
                <a:lnTo>
                  <a:pt x="1678939" y="964183"/>
                </a:lnTo>
                <a:lnTo>
                  <a:pt x="1723389" y="907922"/>
                </a:lnTo>
                <a:lnTo>
                  <a:pt x="1766315" y="849883"/>
                </a:lnTo>
                <a:lnTo>
                  <a:pt x="1807464" y="790447"/>
                </a:lnTo>
                <a:lnTo>
                  <a:pt x="1847214" y="730122"/>
                </a:lnTo>
                <a:lnTo>
                  <a:pt x="1883664" y="667384"/>
                </a:lnTo>
                <a:lnTo>
                  <a:pt x="726948" y="0"/>
                </a:lnTo>
                <a:close/>
              </a:path>
            </a:pathLst>
          </a:custGeom>
          <a:solidFill>
            <a:srgbClr val="5D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5320" y="4319734"/>
            <a:ext cx="1712768" cy="1597891"/>
          </a:xfrm>
          <a:custGeom>
            <a:avLst/>
            <a:gdLst/>
            <a:ahLst/>
            <a:cxnLst/>
            <a:rect l="l" t="t" r="r" b="b"/>
            <a:pathLst>
              <a:path w="1884045" h="1757679">
                <a:moveTo>
                  <a:pt x="1158240" y="0"/>
                </a:moveTo>
                <a:lnTo>
                  <a:pt x="0" y="668527"/>
                </a:lnTo>
                <a:lnTo>
                  <a:pt x="36487" y="731138"/>
                </a:lnTo>
                <a:lnTo>
                  <a:pt x="76174" y="791463"/>
                </a:lnTo>
                <a:lnTo>
                  <a:pt x="117424" y="851153"/>
                </a:lnTo>
                <a:lnTo>
                  <a:pt x="160273" y="909065"/>
                </a:lnTo>
                <a:lnTo>
                  <a:pt x="206298" y="965453"/>
                </a:lnTo>
                <a:lnTo>
                  <a:pt x="251510" y="1019428"/>
                </a:lnTo>
                <a:lnTo>
                  <a:pt x="299123" y="1072641"/>
                </a:lnTo>
                <a:lnTo>
                  <a:pt x="399110" y="1172717"/>
                </a:lnTo>
                <a:lnTo>
                  <a:pt x="453059" y="1220469"/>
                </a:lnTo>
                <a:lnTo>
                  <a:pt x="506222" y="1266443"/>
                </a:lnTo>
                <a:lnTo>
                  <a:pt x="562483" y="1308480"/>
                </a:lnTo>
                <a:lnTo>
                  <a:pt x="618871" y="1351406"/>
                </a:lnTo>
                <a:lnTo>
                  <a:pt x="676910" y="1391030"/>
                </a:lnTo>
                <a:lnTo>
                  <a:pt x="736346" y="1429130"/>
                </a:lnTo>
                <a:lnTo>
                  <a:pt x="795782" y="1465783"/>
                </a:lnTo>
                <a:lnTo>
                  <a:pt x="920369" y="1533245"/>
                </a:lnTo>
                <a:lnTo>
                  <a:pt x="984758" y="1561833"/>
                </a:lnTo>
                <a:lnTo>
                  <a:pt x="1048131" y="1591208"/>
                </a:lnTo>
                <a:lnTo>
                  <a:pt x="1114044" y="1616621"/>
                </a:lnTo>
                <a:lnTo>
                  <a:pt x="1181354" y="1641233"/>
                </a:lnTo>
                <a:lnTo>
                  <a:pt x="1248156" y="1662671"/>
                </a:lnTo>
                <a:lnTo>
                  <a:pt x="1316355" y="1682534"/>
                </a:lnTo>
                <a:lnTo>
                  <a:pt x="1385316" y="1699196"/>
                </a:lnTo>
                <a:lnTo>
                  <a:pt x="1455166" y="1714296"/>
                </a:lnTo>
                <a:lnTo>
                  <a:pt x="1525016" y="1727784"/>
                </a:lnTo>
                <a:lnTo>
                  <a:pt x="1595628" y="1738896"/>
                </a:lnTo>
                <a:lnTo>
                  <a:pt x="1667002" y="1746059"/>
                </a:lnTo>
                <a:lnTo>
                  <a:pt x="1738376" y="1752409"/>
                </a:lnTo>
                <a:lnTo>
                  <a:pt x="1811528" y="1755584"/>
                </a:lnTo>
                <a:lnTo>
                  <a:pt x="1883664" y="1757171"/>
                </a:lnTo>
                <a:lnTo>
                  <a:pt x="1883664" y="418719"/>
                </a:lnTo>
                <a:lnTo>
                  <a:pt x="1158240" y="0"/>
                </a:lnTo>
                <a:close/>
              </a:path>
            </a:pathLst>
          </a:custGeom>
          <a:solidFill>
            <a:srgbClr val="5FA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0219" y="2899645"/>
            <a:ext cx="1317914" cy="1977159"/>
          </a:xfrm>
          <a:custGeom>
            <a:avLst/>
            <a:gdLst/>
            <a:ahLst/>
            <a:cxnLst/>
            <a:rect l="l" t="t" r="r" b="b"/>
            <a:pathLst>
              <a:path w="1449705" h="2174875">
                <a:moveTo>
                  <a:pt x="291134" y="0"/>
                </a:moveTo>
                <a:lnTo>
                  <a:pt x="256222" y="62737"/>
                </a:lnTo>
                <a:lnTo>
                  <a:pt x="224497" y="127762"/>
                </a:lnTo>
                <a:lnTo>
                  <a:pt x="191973" y="192150"/>
                </a:lnTo>
                <a:lnTo>
                  <a:pt x="165011" y="258825"/>
                </a:lnTo>
                <a:lnTo>
                  <a:pt x="137236" y="324612"/>
                </a:lnTo>
                <a:lnTo>
                  <a:pt x="114236" y="392938"/>
                </a:lnTo>
                <a:lnTo>
                  <a:pt x="92811" y="460375"/>
                </a:lnTo>
                <a:lnTo>
                  <a:pt x="73774" y="528701"/>
                </a:lnTo>
                <a:lnTo>
                  <a:pt x="56311" y="597662"/>
                </a:lnTo>
                <a:lnTo>
                  <a:pt x="41249" y="667512"/>
                </a:lnTo>
                <a:lnTo>
                  <a:pt x="29349" y="735838"/>
                </a:lnTo>
                <a:lnTo>
                  <a:pt x="18237" y="806450"/>
                </a:lnTo>
                <a:lnTo>
                  <a:pt x="11099" y="876300"/>
                </a:lnTo>
                <a:lnTo>
                  <a:pt x="4762" y="946150"/>
                </a:lnTo>
                <a:lnTo>
                  <a:pt x="1587" y="1016761"/>
                </a:lnTo>
                <a:lnTo>
                  <a:pt x="0" y="1086484"/>
                </a:lnTo>
                <a:lnTo>
                  <a:pt x="1587" y="1157985"/>
                </a:lnTo>
                <a:lnTo>
                  <a:pt x="4762" y="1228597"/>
                </a:lnTo>
                <a:lnTo>
                  <a:pt x="11099" y="1298447"/>
                </a:lnTo>
                <a:lnTo>
                  <a:pt x="18237" y="1368297"/>
                </a:lnTo>
                <a:lnTo>
                  <a:pt x="29349" y="1438909"/>
                </a:lnTo>
                <a:lnTo>
                  <a:pt x="41249" y="1507235"/>
                </a:lnTo>
                <a:lnTo>
                  <a:pt x="56311" y="1577085"/>
                </a:lnTo>
                <a:lnTo>
                  <a:pt x="73774" y="1646173"/>
                </a:lnTo>
                <a:lnTo>
                  <a:pt x="92811" y="1714372"/>
                </a:lnTo>
                <a:lnTo>
                  <a:pt x="114236" y="1781809"/>
                </a:lnTo>
                <a:lnTo>
                  <a:pt x="137236" y="1850135"/>
                </a:lnTo>
                <a:lnTo>
                  <a:pt x="165011" y="1916048"/>
                </a:lnTo>
                <a:lnTo>
                  <a:pt x="191973" y="1982723"/>
                </a:lnTo>
                <a:lnTo>
                  <a:pt x="224497" y="2046985"/>
                </a:lnTo>
                <a:lnTo>
                  <a:pt x="256222" y="2112010"/>
                </a:lnTo>
                <a:lnTo>
                  <a:pt x="291134" y="2174747"/>
                </a:lnTo>
                <a:lnTo>
                  <a:pt x="1449323" y="1505839"/>
                </a:lnTo>
                <a:lnTo>
                  <a:pt x="1448054" y="667257"/>
                </a:lnTo>
                <a:lnTo>
                  <a:pt x="291134" y="0"/>
                </a:lnTo>
                <a:close/>
              </a:path>
            </a:pathLst>
          </a:custGeom>
          <a:solidFill>
            <a:srgbClr val="AA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5320" y="1859167"/>
            <a:ext cx="1712768" cy="1595005"/>
          </a:xfrm>
          <a:custGeom>
            <a:avLst/>
            <a:gdLst/>
            <a:ahLst/>
            <a:cxnLst/>
            <a:rect l="l" t="t" r="r" b="b"/>
            <a:pathLst>
              <a:path w="1884045" h="1754505">
                <a:moveTo>
                  <a:pt x="1883664" y="0"/>
                </a:moveTo>
                <a:lnTo>
                  <a:pt x="1811528" y="0"/>
                </a:lnTo>
                <a:lnTo>
                  <a:pt x="1738376" y="4699"/>
                </a:lnTo>
                <a:lnTo>
                  <a:pt x="1667002" y="11049"/>
                </a:lnTo>
                <a:lnTo>
                  <a:pt x="1595628" y="18161"/>
                </a:lnTo>
                <a:lnTo>
                  <a:pt x="1525016" y="29337"/>
                </a:lnTo>
                <a:lnTo>
                  <a:pt x="1455166" y="42799"/>
                </a:lnTo>
                <a:lnTo>
                  <a:pt x="1385316" y="57912"/>
                </a:lnTo>
                <a:lnTo>
                  <a:pt x="1316355" y="74549"/>
                </a:lnTo>
                <a:lnTo>
                  <a:pt x="1248156" y="94361"/>
                </a:lnTo>
                <a:lnTo>
                  <a:pt x="1181354" y="115824"/>
                </a:lnTo>
                <a:lnTo>
                  <a:pt x="1114044" y="140462"/>
                </a:lnTo>
                <a:lnTo>
                  <a:pt x="1048131" y="165862"/>
                </a:lnTo>
                <a:lnTo>
                  <a:pt x="984758" y="193675"/>
                </a:lnTo>
                <a:lnTo>
                  <a:pt x="920369" y="223647"/>
                </a:lnTo>
                <a:lnTo>
                  <a:pt x="857757" y="256159"/>
                </a:lnTo>
                <a:lnTo>
                  <a:pt x="795782" y="291084"/>
                </a:lnTo>
                <a:lnTo>
                  <a:pt x="736346" y="327660"/>
                </a:lnTo>
                <a:lnTo>
                  <a:pt x="676910" y="365760"/>
                </a:lnTo>
                <a:lnTo>
                  <a:pt x="618871" y="405384"/>
                </a:lnTo>
                <a:lnTo>
                  <a:pt x="562483" y="446659"/>
                </a:lnTo>
                <a:lnTo>
                  <a:pt x="506222" y="490347"/>
                </a:lnTo>
                <a:lnTo>
                  <a:pt x="453059" y="536448"/>
                </a:lnTo>
                <a:lnTo>
                  <a:pt x="399110" y="584073"/>
                </a:lnTo>
                <a:lnTo>
                  <a:pt x="299123" y="683894"/>
                </a:lnTo>
                <a:lnTo>
                  <a:pt x="251510" y="737107"/>
                </a:lnTo>
                <a:lnTo>
                  <a:pt x="206298" y="791082"/>
                </a:lnTo>
                <a:lnTo>
                  <a:pt x="160273" y="847471"/>
                </a:lnTo>
                <a:lnTo>
                  <a:pt x="117424" y="905382"/>
                </a:lnTo>
                <a:lnTo>
                  <a:pt x="76174" y="964946"/>
                </a:lnTo>
                <a:lnTo>
                  <a:pt x="36487" y="1025271"/>
                </a:lnTo>
                <a:lnTo>
                  <a:pt x="0" y="1086357"/>
                </a:lnTo>
                <a:lnTo>
                  <a:pt x="1156335" y="1754124"/>
                </a:lnTo>
                <a:lnTo>
                  <a:pt x="1883664" y="1336802"/>
                </a:lnTo>
                <a:lnTo>
                  <a:pt x="1883664" y="0"/>
                </a:lnTo>
                <a:close/>
              </a:path>
            </a:pathLst>
          </a:custGeom>
          <a:solidFill>
            <a:srgbClr val="A27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142028" y="1913039"/>
            <a:ext cx="509732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  <a:tabLst>
                <a:tab pos="411022" algn="l"/>
              </a:tabLst>
            </a:pPr>
            <a:r>
              <a:rPr sz="1364" dirty="0">
                <a:solidFill>
                  <a:srgbClr val="FFFFFF"/>
                </a:solidFill>
                <a:latin typeface="Times New Roman"/>
                <a:cs typeface="Times New Roman"/>
              </a:rPr>
              <a:t>6	1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638828" y="2390488"/>
            <a:ext cx="1006764" cy="632440"/>
          </a:xfrm>
          <a:prstGeom prst="rect">
            <a:avLst/>
          </a:prstGeom>
        </p:spPr>
        <p:txBody>
          <a:bodyPr vert="horz" wrap="square" lIns="0" tIns="15009" rIns="0" bIns="0" rtlCol="0">
            <a:spAutoFit/>
          </a:bodyPr>
          <a:lstStyle/>
          <a:p>
            <a:pPr marL="11546" marR="4618" indent="-13276" algn="ctr">
              <a:lnSpc>
                <a:spcPct val="98300"/>
              </a:lnSpc>
              <a:spcBef>
                <a:spcPts val="118"/>
              </a:spcBef>
            </a:pP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Petroleum 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&amp;  </a:t>
            </a:r>
            <a:r>
              <a:rPr sz="1364" spc="-23" dirty="0">
                <a:solidFill>
                  <a:srgbClr val="242424"/>
                </a:solidFill>
                <a:latin typeface="Times New Roman"/>
                <a:cs typeface="Times New Roman"/>
              </a:rPr>
              <a:t>P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e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t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r</a:t>
            </a:r>
            <a:r>
              <a:rPr sz="1364" spc="5" dirty="0">
                <a:solidFill>
                  <a:srgbClr val="242424"/>
                </a:solidFill>
                <a:latin typeface="Times New Roman"/>
                <a:cs typeface="Times New Roman"/>
              </a:rPr>
              <a:t>o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c</a:t>
            </a:r>
            <a:r>
              <a:rPr sz="1364" spc="5" dirty="0">
                <a:solidFill>
                  <a:srgbClr val="242424"/>
                </a:solidFill>
                <a:latin typeface="Times New Roman"/>
                <a:cs typeface="Times New Roman"/>
              </a:rPr>
              <a:t>h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e</a:t>
            </a:r>
            <a:r>
              <a:rPr sz="1364" spc="-14" dirty="0">
                <a:solidFill>
                  <a:srgbClr val="242424"/>
                </a:solidFill>
                <a:latin typeface="Times New Roman"/>
                <a:cs typeface="Times New Roman"/>
              </a:rPr>
              <a:t>m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i</a:t>
            </a:r>
            <a:r>
              <a:rPr sz="1364" spc="-18" dirty="0">
                <a:solidFill>
                  <a:srgbClr val="242424"/>
                </a:solidFill>
                <a:latin typeface="Times New Roman"/>
                <a:cs typeface="Times New Roman"/>
              </a:rPr>
              <a:t>c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a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l  </a:t>
            </a:r>
            <a:r>
              <a:rPr sz="1364" spc="-5" dirty="0">
                <a:solidFill>
                  <a:srgbClr val="242424"/>
                </a:solidFill>
                <a:latin typeface="Times New Roman"/>
                <a:cs typeface="Times New Roman"/>
              </a:rPr>
              <a:t>Products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89060" y="2395453"/>
            <a:ext cx="1054100" cy="412700"/>
          </a:xfrm>
          <a:prstGeom prst="rect">
            <a:avLst/>
          </a:prstGeom>
        </p:spPr>
        <p:txBody>
          <a:bodyPr vert="horz" wrap="square" lIns="0" tIns="27709" rIns="0" bIns="0" rtlCol="0">
            <a:spAutoFit/>
          </a:bodyPr>
          <a:lstStyle/>
          <a:p>
            <a:pPr marL="11546" marR="4618">
              <a:lnSpc>
                <a:spcPts val="1545"/>
              </a:lnSpc>
              <a:spcBef>
                <a:spcPts val="218"/>
              </a:spcBef>
            </a:pPr>
            <a:r>
              <a:rPr sz="1364" spc="-5" dirty="0">
                <a:solidFill>
                  <a:srgbClr val="242424"/>
                </a:solidFill>
                <a:latin typeface="Times New Roman"/>
                <a:cs typeface="Times New Roman"/>
              </a:rPr>
              <a:t>M</a:t>
            </a:r>
            <a:r>
              <a:rPr sz="1364" spc="-14" dirty="0">
                <a:solidFill>
                  <a:srgbClr val="242424"/>
                </a:solidFill>
                <a:latin typeface="Times New Roman"/>
                <a:cs typeface="Times New Roman"/>
              </a:rPr>
              <a:t>a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nufa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c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t</a:t>
            </a:r>
            <a:r>
              <a:rPr sz="1364" spc="5" dirty="0">
                <a:solidFill>
                  <a:srgbClr val="242424"/>
                </a:solidFill>
                <a:latin typeface="Times New Roman"/>
                <a:cs typeface="Times New Roman"/>
              </a:rPr>
              <a:t>u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r</a:t>
            </a:r>
            <a:r>
              <a:rPr sz="1364" spc="5" dirty="0">
                <a:solidFill>
                  <a:srgbClr val="242424"/>
                </a:solidFill>
                <a:latin typeface="Times New Roman"/>
                <a:cs typeface="Times New Roman"/>
              </a:rPr>
              <a:t>i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ng  </a:t>
            </a:r>
            <a:r>
              <a:rPr sz="1364" spc="-5" dirty="0">
                <a:solidFill>
                  <a:srgbClr val="242424"/>
                </a:solidFill>
                <a:latin typeface="Times New Roman"/>
                <a:cs typeface="Times New Roman"/>
              </a:rPr>
              <a:t>&amp;Others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35677" y="3482228"/>
            <a:ext cx="109682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14024" y="3494350"/>
            <a:ext cx="109682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88592" y="3776406"/>
            <a:ext cx="553027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spc="-5" dirty="0">
                <a:solidFill>
                  <a:srgbClr val="242424"/>
                </a:solidFill>
                <a:latin typeface="Times New Roman"/>
                <a:cs typeface="Times New Roman"/>
              </a:rPr>
              <a:t>Plastics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0153" y="3847988"/>
            <a:ext cx="483755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spc="-245" dirty="0">
                <a:solidFill>
                  <a:srgbClr val="242424"/>
                </a:solidFill>
                <a:latin typeface="Times New Roman"/>
                <a:cs typeface="Times New Roman"/>
              </a:rPr>
              <a:t>T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e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xtile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044999" y="4383536"/>
            <a:ext cx="110259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55965" y="4391848"/>
            <a:ext cx="110259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10411" y="4816075"/>
            <a:ext cx="551295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spc="-5" dirty="0">
                <a:solidFill>
                  <a:srgbClr val="242424"/>
                </a:solidFill>
                <a:latin typeface="Times New Roman"/>
                <a:cs typeface="Times New Roman"/>
              </a:rPr>
              <a:t>Ph</a:t>
            </a:r>
            <a:r>
              <a:rPr sz="1364" spc="-9" dirty="0">
                <a:solidFill>
                  <a:srgbClr val="242424"/>
                </a:solidFill>
                <a:latin typeface="Times New Roman"/>
                <a:cs typeface="Times New Roman"/>
              </a:rPr>
              <a:t>a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r</a:t>
            </a:r>
            <a:r>
              <a:rPr sz="1364" spc="-14" dirty="0">
                <a:solidFill>
                  <a:srgbClr val="242424"/>
                </a:solidFill>
                <a:latin typeface="Times New Roman"/>
                <a:cs typeface="Times New Roman"/>
              </a:rPr>
              <a:t>m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a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81794" y="4902549"/>
            <a:ext cx="734868" cy="221587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364" spc="-18" dirty="0">
                <a:solidFill>
                  <a:srgbClr val="242424"/>
                </a:solidFill>
                <a:latin typeface="Times New Roman"/>
                <a:cs typeface="Times New Roman"/>
              </a:rPr>
              <a:t>IT </a:t>
            </a:r>
            <a:r>
              <a:rPr sz="1364" dirty="0">
                <a:solidFill>
                  <a:srgbClr val="242424"/>
                </a:solidFill>
                <a:latin typeface="Times New Roman"/>
                <a:cs typeface="Times New Roman"/>
              </a:rPr>
              <a:t>&amp;</a:t>
            </a:r>
            <a:r>
              <a:rPr sz="1364" spc="-227" dirty="0">
                <a:solidFill>
                  <a:srgbClr val="242424"/>
                </a:solidFill>
                <a:latin typeface="Times New Roman"/>
                <a:cs typeface="Times New Roman"/>
              </a:rPr>
              <a:t> </a:t>
            </a:r>
            <a:r>
              <a:rPr sz="1364" spc="-32" dirty="0">
                <a:solidFill>
                  <a:srgbClr val="242424"/>
                </a:solidFill>
                <a:latin typeface="Times New Roman"/>
                <a:cs typeface="Times New Roman"/>
              </a:rPr>
              <a:t>ITES</a:t>
            </a:r>
            <a:endParaRPr sz="1364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061066" y="1677673"/>
            <a:ext cx="196850" cy="716395"/>
          </a:xfrm>
          <a:custGeom>
            <a:avLst/>
            <a:gdLst/>
            <a:ahLst/>
            <a:cxnLst/>
            <a:rect l="l" t="t" r="r" b="b"/>
            <a:pathLst>
              <a:path w="216535" h="788035">
                <a:moveTo>
                  <a:pt x="0" y="787908"/>
                </a:moveTo>
                <a:lnTo>
                  <a:pt x="216408" y="787908"/>
                </a:lnTo>
                <a:lnTo>
                  <a:pt x="216408" y="0"/>
                </a:lnTo>
                <a:lnTo>
                  <a:pt x="0" y="0"/>
                </a:lnTo>
                <a:lnTo>
                  <a:pt x="0" y="787908"/>
                </a:lnTo>
                <a:close/>
              </a:path>
            </a:pathLst>
          </a:custGeom>
          <a:solidFill>
            <a:srgbClr val="EB6C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87638" y="1618097"/>
            <a:ext cx="361603" cy="4100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05401" y="1618097"/>
            <a:ext cx="297873" cy="4100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061066" y="2540811"/>
            <a:ext cx="196850" cy="715241"/>
          </a:xfrm>
          <a:custGeom>
            <a:avLst/>
            <a:gdLst/>
            <a:ahLst/>
            <a:cxnLst/>
            <a:rect l="l" t="t" r="r" b="b"/>
            <a:pathLst>
              <a:path w="216535" h="786764">
                <a:moveTo>
                  <a:pt x="0" y="786384"/>
                </a:moveTo>
                <a:lnTo>
                  <a:pt x="216408" y="786384"/>
                </a:lnTo>
                <a:lnTo>
                  <a:pt x="216408" y="0"/>
                </a:lnTo>
                <a:lnTo>
                  <a:pt x="0" y="0"/>
                </a:lnTo>
                <a:lnTo>
                  <a:pt x="0" y="786384"/>
                </a:lnTo>
                <a:close/>
              </a:path>
            </a:pathLst>
          </a:custGeom>
          <a:solidFill>
            <a:srgbClr val="F4CF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987638" y="2479850"/>
            <a:ext cx="361603" cy="4100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05401" y="2479850"/>
            <a:ext cx="297873" cy="4100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61066" y="3402562"/>
            <a:ext cx="196850" cy="716395"/>
          </a:xfrm>
          <a:custGeom>
            <a:avLst/>
            <a:gdLst/>
            <a:ahLst/>
            <a:cxnLst/>
            <a:rect l="l" t="t" r="r" b="b"/>
            <a:pathLst>
              <a:path w="216535" h="788035">
                <a:moveTo>
                  <a:pt x="0" y="787907"/>
                </a:moveTo>
                <a:lnTo>
                  <a:pt x="216408" y="787907"/>
                </a:lnTo>
                <a:lnTo>
                  <a:pt x="216408" y="0"/>
                </a:lnTo>
                <a:lnTo>
                  <a:pt x="0" y="0"/>
                </a:lnTo>
                <a:lnTo>
                  <a:pt x="0" y="787907"/>
                </a:lnTo>
                <a:close/>
              </a:path>
            </a:pathLst>
          </a:custGeom>
          <a:solidFill>
            <a:srgbClr val="5D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987638" y="3341602"/>
            <a:ext cx="361603" cy="4100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105401" y="3341602"/>
            <a:ext cx="297873" cy="4100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061066" y="4264317"/>
            <a:ext cx="196850" cy="716395"/>
          </a:xfrm>
          <a:custGeom>
            <a:avLst/>
            <a:gdLst/>
            <a:ahLst/>
            <a:cxnLst/>
            <a:rect l="l" t="t" r="r" b="b"/>
            <a:pathLst>
              <a:path w="216535" h="788035">
                <a:moveTo>
                  <a:pt x="0" y="787907"/>
                </a:moveTo>
                <a:lnTo>
                  <a:pt x="216408" y="787907"/>
                </a:lnTo>
                <a:lnTo>
                  <a:pt x="216408" y="0"/>
                </a:lnTo>
                <a:lnTo>
                  <a:pt x="0" y="0"/>
                </a:lnTo>
                <a:lnTo>
                  <a:pt x="0" y="787907"/>
                </a:lnTo>
                <a:close/>
              </a:path>
            </a:pathLst>
          </a:custGeom>
          <a:solidFill>
            <a:srgbClr val="5FA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87638" y="4204741"/>
            <a:ext cx="361603" cy="4100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05401" y="4204741"/>
            <a:ext cx="297873" cy="4100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61066" y="5127456"/>
            <a:ext cx="196850" cy="716395"/>
          </a:xfrm>
          <a:custGeom>
            <a:avLst/>
            <a:gdLst/>
            <a:ahLst/>
            <a:cxnLst/>
            <a:rect l="l" t="t" r="r" b="b"/>
            <a:pathLst>
              <a:path w="216535" h="788035">
                <a:moveTo>
                  <a:pt x="0" y="787908"/>
                </a:moveTo>
                <a:lnTo>
                  <a:pt x="216408" y="787908"/>
                </a:lnTo>
                <a:lnTo>
                  <a:pt x="216408" y="0"/>
                </a:lnTo>
                <a:lnTo>
                  <a:pt x="0" y="0"/>
                </a:lnTo>
                <a:lnTo>
                  <a:pt x="0" y="787908"/>
                </a:lnTo>
                <a:close/>
              </a:path>
            </a:pathLst>
          </a:custGeom>
          <a:solidFill>
            <a:srgbClr val="AA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987638" y="5066495"/>
            <a:ext cx="361603" cy="4100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05401" y="5066495"/>
            <a:ext cx="297873" cy="4100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061066" y="5989207"/>
            <a:ext cx="196850" cy="716395"/>
          </a:xfrm>
          <a:custGeom>
            <a:avLst/>
            <a:gdLst/>
            <a:ahLst/>
            <a:cxnLst/>
            <a:rect l="l" t="t" r="r" b="b"/>
            <a:pathLst>
              <a:path w="216535" h="788034">
                <a:moveTo>
                  <a:pt x="0" y="787907"/>
                </a:moveTo>
                <a:lnTo>
                  <a:pt x="216408" y="787907"/>
                </a:lnTo>
                <a:lnTo>
                  <a:pt x="216408" y="0"/>
                </a:lnTo>
                <a:lnTo>
                  <a:pt x="0" y="0"/>
                </a:lnTo>
                <a:lnTo>
                  <a:pt x="0" y="787907"/>
                </a:lnTo>
                <a:close/>
              </a:path>
            </a:pathLst>
          </a:custGeom>
          <a:solidFill>
            <a:srgbClr val="A27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87638" y="5929632"/>
            <a:ext cx="361603" cy="4100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105401" y="5929632"/>
            <a:ext cx="297873" cy="4100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389418" y="4279558"/>
            <a:ext cx="3498273" cy="716395"/>
          </a:xfrm>
          <a:custGeom>
            <a:avLst/>
            <a:gdLst/>
            <a:ahLst/>
            <a:cxnLst/>
            <a:rect l="l" t="t" r="r" b="b"/>
            <a:pathLst>
              <a:path w="3848100" h="788035">
                <a:moveTo>
                  <a:pt x="0" y="787907"/>
                </a:moveTo>
                <a:lnTo>
                  <a:pt x="3848099" y="787907"/>
                </a:lnTo>
                <a:lnTo>
                  <a:pt x="3848099" y="0"/>
                </a:lnTo>
                <a:lnTo>
                  <a:pt x="0" y="0"/>
                </a:lnTo>
                <a:lnTo>
                  <a:pt x="0" y="787907"/>
                </a:lnTo>
                <a:close/>
              </a:path>
            </a:pathLst>
          </a:custGeom>
          <a:solidFill>
            <a:srgbClr val="5FAB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06044" y="5134383"/>
            <a:ext cx="3498273" cy="716395"/>
          </a:xfrm>
          <a:custGeom>
            <a:avLst/>
            <a:gdLst/>
            <a:ahLst/>
            <a:cxnLst/>
            <a:rect l="l" t="t" r="r" b="b"/>
            <a:pathLst>
              <a:path w="3848100" h="788035">
                <a:moveTo>
                  <a:pt x="0" y="787908"/>
                </a:moveTo>
                <a:lnTo>
                  <a:pt x="3848100" y="787908"/>
                </a:lnTo>
                <a:lnTo>
                  <a:pt x="3848100" y="0"/>
                </a:lnTo>
                <a:lnTo>
                  <a:pt x="0" y="0"/>
                </a:lnTo>
                <a:lnTo>
                  <a:pt x="0" y="787908"/>
                </a:lnTo>
                <a:close/>
              </a:path>
            </a:pathLst>
          </a:custGeom>
          <a:solidFill>
            <a:srgbClr val="AAB5B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406044" y="5985052"/>
            <a:ext cx="3498273" cy="715241"/>
          </a:xfrm>
          <a:custGeom>
            <a:avLst/>
            <a:gdLst/>
            <a:ahLst/>
            <a:cxnLst/>
            <a:rect l="l" t="t" r="r" b="b"/>
            <a:pathLst>
              <a:path w="3848100" h="786765">
                <a:moveTo>
                  <a:pt x="0" y="786383"/>
                </a:moveTo>
                <a:lnTo>
                  <a:pt x="3848100" y="786383"/>
                </a:lnTo>
                <a:lnTo>
                  <a:pt x="3848100" y="0"/>
                </a:lnTo>
                <a:lnTo>
                  <a:pt x="0" y="0"/>
                </a:lnTo>
                <a:lnTo>
                  <a:pt x="0" y="786383"/>
                </a:lnTo>
                <a:close/>
              </a:path>
            </a:pathLst>
          </a:custGeom>
          <a:solidFill>
            <a:srgbClr val="A279B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479587" y="6053029"/>
            <a:ext cx="2079336" cy="556802"/>
          </a:xfrm>
          <a:prstGeom prst="rect">
            <a:avLst/>
          </a:prstGeom>
        </p:spPr>
        <p:txBody>
          <a:bodyPr vert="horz" wrap="square" lIns="0" tIns="10968" rIns="0" bIns="0" rtlCol="0">
            <a:spAutoFit/>
          </a:bodyPr>
          <a:lstStyle/>
          <a:p>
            <a:pPr marL="11546">
              <a:spcBef>
                <a:spcPts val="86"/>
              </a:spcBef>
            </a:pPr>
            <a:r>
              <a:rPr sz="1182" spc="-23" dirty="0">
                <a:solidFill>
                  <a:srgbClr val="FFFFFF"/>
                </a:solidFill>
                <a:latin typeface="Times New Roman"/>
                <a:cs typeface="Times New Roman"/>
              </a:rPr>
              <a:t>MANUFACTURING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1182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18" dirty="0">
                <a:solidFill>
                  <a:srgbClr val="FFFFFF"/>
                </a:solidFill>
                <a:latin typeface="Times New Roman"/>
                <a:cs typeface="Times New Roman"/>
              </a:rPr>
              <a:t>OTHERS</a:t>
            </a:r>
            <a:endParaRPr sz="1182">
              <a:latin typeface="Times New Roman"/>
              <a:cs typeface="Times New Roman"/>
            </a:endParaRPr>
          </a:p>
          <a:p>
            <a:pPr marL="11546">
              <a:spcBef>
                <a:spcPts val="9"/>
              </a:spcBef>
            </a:pP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Logistics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/</a:t>
            </a:r>
            <a:r>
              <a:rPr sz="118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warehousing</a:t>
            </a:r>
            <a:endParaRPr sz="1182">
              <a:latin typeface="Times New Roman"/>
              <a:cs typeface="Times New Roman"/>
            </a:endParaRPr>
          </a:p>
          <a:p>
            <a:pPr marL="11546">
              <a:spcBef>
                <a:spcPts val="27"/>
              </a:spcBef>
            </a:pP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Gems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&amp;</a:t>
            </a:r>
            <a:r>
              <a:rPr sz="1182" spc="1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Jewellery</a:t>
            </a:r>
            <a:endParaRPr sz="1182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090854" y="5964085"/>
            <a:ext cx="115455" cy="234983"/>
          </a:xfrm>
          <a:prstGeom prst="rect">
            <a:avLst/>
          </a:prstGeom>
        </p:spPr>
        <p:txBody>
          <a:bodyPr vert="horz" wrap="square" lIns="0" tIns="10968" rIns="0" bIns="0" rtlCol="0">
            <a:spAutoFit/>
          </a:bodyPr>
          <a:lstStyle/>
          <a:p>
            <a:pPr marL="11546">
              <a:spcBef>
                <a:spcPts val="86"/>
              </a:spcBef>
            </a:pPr>
            <a:r>
              <a:rPr sz="1455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r>
            <a:endParaRPr sz="1455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479588" y="5184397"/>
            <a:ext cx="1594427" cy="406369"/>
          </a:xfrm>
          <a:prstGeom prst="rect">
            <a:avLst/>
          </a:prstGeom>
        </p:spPr>
        <p:txBody>
          <a:bodyPr vert="horz" wrap="square" lIns="0" tIns="29440" rIns="0" bIns="0" rtlCol="0">
            <a:spAutoFit/>
          </a:bodyPr>
          <a:lstStyle/>
          <a:p>
            <a:pPr marL="11546">
              <a:spcBef>
                <a:spcPts val="231"/>
              </a:spcBef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TEXTILE</a:t>
            </a:r>
            <a:endParaRPr sz="1182">
              <a:latin typeface="Times New Roman"/>
              <a:cs typeface="Times New Roman"/>
            </a:endParaRPr>
          </a:p>
          <a:p>
            <a:pPr marL="101601" indent="-90055">
              <a:spcBef>
                <a:spcPts val="141"/>
              </a:spcBef>
              <a:buChar char="•"/>
              <a:tabLst>
                <a:tab pos="101601" algn="l"/>
              </a:tabLst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Good backward</a:t>
            </a:r>
            <a:r>
              <a:rPr sz="1182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linkages</a:t>
            </a:r>
            <a:endParaRPr sz="1182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090854" y="5101478"/>
            <a:ext cx="115455" cy="234983"/>
          </a:xfrm>
          <a:prstGeom prst="rect">
            <a:avLst/>
          </a:prstGeom>
        </p:spPr>
        <p:txBody>
          <a:bodyPr vert="horz" wrap="square" lIns="0" tIns="10968" rIns="0" bIns="0" rtlCol="0">
            <a:spAutoFit/>
          </a:bodyPr>
          <a:lstStyle/>
          <a:p>
            <a:pPr marL="11546">
              <a:spcBef>
                <a:spcPts val="86"/>
              </a:spcBef>
            </a:pPr>
            <a:r>
              <a:rPr sz="1455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5</a:t>
            </a:r>
            <a:endParaRPr sz="1455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462964" y="4329801"/>
            <a:ext cx="2567132" cy="588278"/>
          </a:xfrm>
          <a:prstGeom prst="rect">
            <a:avLst/>
          </a:prstGeom>
        </p:spPr>
        <p:txBody>
          <a:bodyPr vert="horz" wrap="square" lIns="0" tIns="29440" rIns="0" bIns="0" rtlCol="0">
            <a:spAutoFit/>
          </a:bodyPr>
          <a:lstStyle/>
          <a:p>
            <a:pPr marL="11546">
              <a:spcBef>
                <a:spcPts val="231"/>
              </a:spcBef>
            </a:pP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PHARMA</a:t>
            </a:r>
            <a:endParaRPr sz="1182">
              <a:latin typeface="Times New Roman"/>
              <a:cs typeface="Times New Roman"/>
            </a:endParaRPr>
          </a:p>
          <a:p>
            <a:pPr marL="101601" indent="-90055">
              <a:spcBef>
                <a:spcPts val="141"/>
              </a:spcBef>
              <a:buChar char="•"/>
              <a:tabLst>
                <a:tab pos="101601" algn="l"/>
              </a:tabLst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Good Port connectivity </a:t>
            </a:r>
            <a:r>
              <a:rPr sz="1182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easy</a:t>
            </a:r>
            <a:r>
              <a:rPr sz="1182" spc="2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logistics</a:t>
            </a:r>
            <a:endParaRPr sz="1182">
              <a:latin typeface="Times New Roman"/>
              <a:cs typeface="Times New Roman"/>
            </a:endParaRPr>
          </a:p>
          <a:p>
            <a:pPr marL="95828" indent="-84283">
              <a:spcBef>
                <a:spcPts val="45"/>
              </a:spcBef>
              <a:buChar char="•"/>
              <a:tabLst>
                <a:tab pos="96406" algn="l"/>
              </a:tabLst>
            </a:pPr>
            <a:r>
              <a:rPr sz="1182" spc="-45" dirty="0">
                <a:solidFill>
                  <a:srgbClr val="FFFFFF"/>
                </a:solidFill>
                <a:latin typeface="Times New Roman"/>
                <a:cs typeface="Times New Roman"/>
              </a:rPr>
              <a:t>Chemical companies </a:t>
            </a:r>
            <a:r>
              <a:rPr sz="1182" spc="-27" dirty="0">
                <a:solidFill>
                  <a:srgbClr val="FFFFFF"/>
                </a:solidFill>
                <a:latin typeface="Times New Roman"/>
                <a:cs typeface="Times New Roman"/>
              </a:rPr>
              <a:t>in </a:t>
            </a:r>
            <a:r>
              <a:rPr sz="1182" spc="-32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1182" spc="-86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41" dirty="0">
                <a:solidFill>
                  <a:srgbClr val="FFFFFF"/>
                </a:solidFill>
                <a:latin typeface="Times New Roman"/>
                <a:cs typeface="Times New Roman"/>
              </a:rPr>
              <a:t>proximity</a:t>
            </a:r>
            <a:endParaRPr sz="1182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090854" y="4238917"/>
            <a:ext cx="115455" cy="234983"/>
          </a:xfrm>
          <a:prstGeom prst="rect">
            <a:avLst/>
          </a:prstGeom>
        </p:spPr>
        <p:txBody>
          <a:bodyPr vert="horz" wrap="square" lIns="0" tIns="10968" rIns="0" bIns="0" rtlCol="0">
            <a:spAutoFit/>
          </a:bodyPr>
          <a:lstStyle/>
          <a:p>
            <a:pPr marL="11546">
              <a:spcBef>
                <a:spcPts val="86"/>
              </a:spcBef>
            </a:pPr>
            <a:r>
              <a:rPr sz="1455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4</a:t>
            </a:r>
            <a:endParaRPr sz="1455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392190" y="3421960"/>
            <a:ext cx="3498273" cy="637827"/>
          </a:xfrm>
          <a:prstGeom prst="rect">
            <a:avLst/>
          </a:prstGeom>
          <a:solidFill>
            <a:srgbClr val="5DC3AC"/>
          </a:solidFill>
        </p:spPr>
        <p:txBody>
          <a:bodyPr vert="horz" wrap="square" lIns="0" tIns="78509" rIns="0" bIns="0" rtlCol="0">
            <a:spAutoFit/>
          </a:bodyPr>
          <a:lstStyle/>
          <a:p>
            <a:pPr marL="85437">
              <a:spcBef>
                <a:spcPts val="618"/>
              </a:spcBef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IT &amp; ITES / FINANCIAL</a:t>
            </a:r>
            <a:r>
              <a:rPr sz="118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CENTER</a:t>
            </a:r>
            <a:endParaRPr sz="1182">
              <a:latin typeface="Times New Roman"/>
              <a:cs typeface="Times New Roman"/>
            </a:endParaRPr>
          </a:p>
          <a:p>
            <a:pPr marL="178379" indent="-92942">
              <a:spcBef>
                <a:spcPts val="141"/>
              </a:spcBef>
              <a:buSzPct val="69230"/>
              <a:buChar char="•"/>
              <a:tabLst>
                <a:tab pos="178956" algn="l"/>
              </a:tabLst>
            </a:pP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Strong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presence of IT/ ITES</a:t>
            </a:r>
            <a:r>
              <a:rPr sz="1182" spc="18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companies</a:t>
            </a:r>
            <a:endParaRPr sz="1182">
              <a:latin typeface="Times New Roman"/>
              <a:cs typeface="Times New Roman"/>
            </a:endParaRPr>
          </a:p>
          <a:p>
            <a:pPr marL="172606" indent="-87169">
              <a:spcBef>
                <a:spcPts val="41"/>
              </a:spcBef>
              <a:buChar char="•"/>
              <a:tabLst>
                <a:tab pos="173184" algn="l"/>
              </a:tabLst>
            </a:pPr>
            <a:r>
              <a:rPr sz="1182" spc="-50" dirty="0">
                <a:solidFill>
                  <a:srgbClr val="FFFFFF"/>
                </a:solidFill>
                <a:latin typeface="Times New Roman"/>
                <a:cs typeface="Times New Roman"/>
              </a:rPr>
              <a:t>Very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close to urban</a:t>
            </a:r>
            <a:r>
              <a:rPr sz="1182" spc="27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settlement</a:t>
            </a:r>
            <a:endParaRPr sz="1182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090854" y="3376586"/>
            <a:ext cx="115455" cy="234983"/>
          </a:xfrm>
          <a:prstGeom prst="rect">
            <a:avLst/>
          </a:prstGeom>
        </p:spPr>
        <p:txBody>
          <a:bodyPr vert="horz" wrap="square" lIns="0" tIns="10968" rIns="0" bIns="0" rtlCol="0">
            <a:spAutoFit/>
          </a:bodyPr>
          <a:lstStyle/>
          <a:p>
            <a:pPr marL="11546">
              <a:spcBef>
                <a:spcPts val="86"/>
              </a:spcBef>
            </a:pPr>
            <a:r>
              <a:rPr sz="1455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3</a:t>
            </a:r>
            <a:endParaRPr sz="1455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406044" y="2521416"/>
            <a:ext cx="3498273" cy="455917"/>
          </a:xfrm>
          <a:prstGeom prst="rect">
            <a:avLst/>
          </a:prstGeom>
          <a:solidFill>
            <a:srgbClr val="F4CF39"/>
          </a:solidFill>
        </p:spPr>
        <p:txBody>
          <a:bodyPr vert="horz" wrap="square" lIns="0" tIns="78509" rIns="0" bIns="0" rtlCol="0">
            <a:spAutoFit/>
          </a:bodyPr>
          <a:lstStyle/>
          <a:p>
            <a:pPr marL="84860">
              <a:spcBef>
                <a:spcPts val="618"/>
              </a:spcBef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PLASTICS</a:t>
            </a:r>
            <a:endParaRPr sz="1182">
              <a:latin typeface="Times New Roman"/>
              <a:cs typeface="Times New Roman"/>
            </a:endParaRPr>
          </a:p>
          <a:p>
            <a:pPr marL="174915" indent="-90055">
              <a:spcBef>
                <a:spcPts val="141"/>
              </a:spcBef>
              <a:buChar char="•"/>
              <a:tabLst>
                <a:tab pos="175493" algn="l"/>
              </a:tabLst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Feedstock availability </a:t>
            </a:r>
            <a:r>
              <a:rPr sz="1182" dirty="0">
                <a:solidFill>
                  <a:srgbClr val="FFFFFF"/>
                </a:solidFill>
                <a:latin typeface="Times New Roman"/>
                <a:cs typeface="Times New Roman"/>
              </a:rPr>
              <a:t>from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units within</a:t>
            </a:r>
            <a:r>
              <a:rPr sz="1182" spc="32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SEZ</a:t>
            </a:r>
            <a:endParaRPr sz="1182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090854" y="2514026"/>
            <a:ext cx="115455" cy="234983"/>
          </a:xfrm>
          <a:prstGeom prst="rect">
            <a:avLst/>
          </a:prstGeom>
        </p:spPr>
        <p:txBody>
          <a:bodyPr vert="horz" wrap="square" lIns="0" tIns="10968" rIns="0" bIns="0" rtlCol="0">
            <a:spAutoFit/>
          </a:bodyPr>
          <a:lstStyle/>
          <a:p>
            <a:pPr marL="11546">
              <a:spcBef>
                <a:spcPts val="86"/>
              </a:spcBef>
            </a:pPr>
            <a:r>
              <a:rPr sz="1455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endParaRPr sz="1455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389418" y="1692911"/>
            <a:ext cx="3498273" cy="637827"/>
          </a:xfrm>
          <a:prstGeom prst="rect">
            <a:avLst/>
          </a:prstGeom>
          <a:solidFill>
            <a:srgbClr val="EB6C60"/>
          </a:solidFill>
        </p:spPr>
        <p:txBody>
          <a:bodyPr vert="horz" wrap="square" lIns="0" tIns="78509" rIns="0" bIns="0" rtlCol="0">
            <a:spAutoFit/>
          </a:bodyPr>
          <a:lstStyle/>
          <a:p>
            <a:pPr marL="84860">
              <a:spcBef>
                <a:spcPts val="618"/>
              </a:spcBef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PETROLEUM &amp; PETROCHEMICAL</a:t>
            </a:r>
            <a:r>
              <a:rPr sz="1182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PRODUCTS</a:t>
            </a:r>
            <a:endParaRPr sz="1182" dirty="0">
              <a:latin typeface="Times New Roman"/>
              <a:cs typeface="Times New Roman"/>
            </a:endParaRPr>
          </a:p>
          <a:p>
            <a:pPr marL="315194" indent="-230334">
              <a:spcBef>
                <a:spcPts val="141"/>
              </a:spcBef>
              <a:buChar char="•"/>
              <a:tabLst>
                <a:tab pos="315194" algn="l"/>
                <a:tab pos="315771" algn="l"/>
              </a:tabLst>
            </a:pP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Strong affinity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to the</a:t>
            </a:r>
            <a:r>
              <a:rPr sz="1182" spc="9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9" dirty="0">
                <a:solidFill>
                  <a:srgbClr val="FFFFFF"/>
                </a:solidFill>
                <a:latin typeface="Times New Roman"/>
                <a:cs typeface="Times New Roman"/>
              </a:rPr>
              <a:t>industry</a:t>
            </a:r>
            <a:endParaRPr sz="1182" dirty="0">
              <a:latin typeface="Times New Roman"/>
              <a:cs typeface="Times New Roman"/>
            </a:endParaRPr>
          </a:p>
          <a:p>
            <a:pPr marL="315194" indent="-230334">
              <a:spcBef>
                <a:spcPts val="45"/>
              </a:spcBef>
              <a:buChar char="•"/>
              <a:tabLst>
                <a:tab pos="315194" algn="l"/>
                <a:tab pos="315771" algn="l"/>
              </a:tabLst>
            </a:pP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Good backward &amp; forward</a:t>
            </a:r>
            <a:r>
              <a:rPr sz="1182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182" spc="-5" dirty="0">
                <a:solidFill>
                  <a:srgbClr val="FFFFFF"/>
                </a:solidFill>
                <a:latin typeface="Times New Roman"/>
                <a:cs typeface="Times New Roman"/>
              </a:rPr>
              <a:t>linkages</a:t>
            </a:r>
            <a:endParaRPr sz="1182" dirty="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090854" y="1651696"/>
            <a:ext cx="115455" cy="234983"/>
          </a:xfrm>
          <a:prstGeom prst="rect">
            <a:avLst/>
          </a:prstGeom>
        </p:spPr>
        <p:txBody>
          <a:bodyPr vert="horz" wrap="square" lIns="0" tIns="10968" rIns="0" bIns="0" rtlCol="0">
            <a:spAutoFit/>
          </a:bodyPr>
          <a:lstStyle/>
          <a:p>
            <a:pPr marL="11546">
              <a:spcBef>
                <a:spcPts val="86"/>
              </a:spcBef>
            </a:pPr>
            <a:r>
              <a:rPr sz="1455" b="1" spc="-5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1455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645352" y="6342868"/>
            <a:ext cx="230909" cy="263393"/>
          </a:xfrm>
          <a:prstGeom prst="rect">
            <a:avLst/>
          </a:prstGeom>
        </p:spPr>
        <p:txBody>
          <a:bodyPr vert="horz" wrap="square" lIns="0" tIns="11545" rIns="0" bIns="0" rtlCol="0">
            <a:spAutoFit/>
          </a:bodyPr>
          <a:lstStyle/>
          <a:p>
            <a:pPr marL="11546">
              <a:spcBef>
                <a:spcPts val="91"/>
              </a:spcBef>
            </a:pPr>
            <a:r>
              <a:rPr sz="1636" dirty="0">
                <a:solidFill>
                  <a:srgbClr val="FFFFFF"/>
                </a:solidFill>
                <a:latin typeface="Times New Roman"/>
                <a:cs typeface="Times New Roman"/>
              </a:rPr>
              <a:t>37</a:t>
            </a:r>
            <a:endParaRPr sz="1636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641990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FD1C9395-29C7-4497-8859-D88D82DA0896}"/>
              </a:ext>
            </a:extLst>
          </p:cNvPr>
          <p:cNvSpPr txBox="1">
            <a:spLocks/>
          </p:cNvSpPr>
          <p:nvPr/>
        </p:nvSpPr>
        <p:spPr bwMode="auto">
          <a:xfrm>
            <a:off x="1752600" y="2895600"/>
            <a:ext cx="5943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639763" indent="-2730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000000"/>
                </a:solidFill>
              </a:rPr>
              <a:t>Project Photographs</a:t>
            </a:r>
          </a:p>
        </p:txBody>
      </p:sp>
    </p:spTree>
  </p:cSld>
  <p:clrMapOvr>
    <a:masterClrMapping/>
  </p:clrMapOvr>
  <p:transition spd="slow" advClick="0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C1B9064A-9248-4458-8495-2E71D08B1BFE}"/>
              </a:ext>
            </a:extLst>
          </p:cNvPr>
          <p:cNvSpPr txBox="1">
            <a:spLocks/>
          </p:cNvSpPr>
          <p:nvPr/>
        </p:nvSpPr>
        <p:spPr bwMode="auto">
          <a:xfrm>
            <a:off x="0" y="152400"/>
            <a:ext cx="838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     River Water Infrastructure</a:t>
            </a:r>
            <a:b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</a:br>
            <a:endParaRPr lang="en-US" sz="2800" b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61443" name="Picture 2">
            <a:extLst>
              <a:ext uri="{FF2B5EF4-FFF2-40B4-BE49-F238E27FC236}">
                <a16:creationId xmlns:a16="http://schemas.microsoft.com/office/drawing/2014/main" id="{72858DA1-26CC-4696-8386-EC4DEF1CB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44354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Picture 5">
            <a:extLst>
              <a:ext uri="{FF2B5EF4-FFF2-40B4-BE49-F238E27FC236}">
                <a16:creationId xmlns:a16="http://schemas.microsoft.com/office/drawing/2014/main" id="{09059528-51F6-4A8D-978D-E0F18E4A4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1600200"/>
            <a:ext cx="3768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13" descr="D:\site photographs 15.1.2013\Site Photos\PRL_4740.JPG">
            <a:extLst>
              <a:ext uri="{FF2B5EF4-FFF2-40B4-BE49-F238E27FC236}">
                <a16:creationId xmlns:a16="http://schemas.microsoft.com/office/drawing/2014/main" id="{F0C61BB5-D720-48EB-AD60-AD7CB2BF6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" t="10973" b="24689"/>
          <a:stretch>
            <a:fillRect/>
          </a:stretch>
        </p:blipFill>
        <p:spPr bwMode="auto">
          <a:xfrm>
            <a:off x="533400" y="4343400"/>
            <a:ext cx="44354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7">
            <a:extLst>
              <a:ext uri="{FF2B5EF4-FFF2-40B4-BE49-F238E27FC236}">
                <a16:creationId xmlns:a16="http://schemas.microsoft.com/office/drawing/2014/main" id="{3FF471EE-C2CC-43D9-B292-F7376944D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4267200"/>
            <a:ext cx="376872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" descr="C:\Users\Vinaykumar\Desktop\New folder\IMG-20160804-WA0013.jpg">
            <a:extLst>
              <a:ext uri="{FF2B5EF4-FFF2-40B4-BE49-F238E27FC236}">
                <a16:creationId xmlns:a16="http://schemas.microsoft.com/office/drawing/2014/main" id="{599DE1A8-8596-4452-BCD4-CA336F318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4572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2" descr="C:\Users\riddhigopal\Desktop\New folder\IMG-20160804-WA0010.jpg">
            <a:extLst>
              <a:ext uri="{FF2B5EF4-FFF2-40B4-BE49-F238E27FC236}">
                <a16:creationId xmlns:a16="http://schemas.microsoft.com/office/drawing/2014/main" id="{6D10B0F6-5663-4482-B933-0147A0936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00200"/>
            <a:ext cx="4191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3" descr="C:\Users\riddhigopal\Desktop\New folder\IMG-20160804-WA0017.jpg">
            <a:extLst>
              <a:ext uri="{FF2B5EF4-FFF2-40B4-BE49-F238E27FC236}">
                <a16:creationId xmlns:a16="http://schemas.microsoft.com/office/drawing/2014/main" id="{40252D83-408A-415B-B923-A5FC07248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91000"/>
            <a:ext cx="4572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4" descr="C:\Users\riddhigopal\Desktop\New folder\IMG-20160804-WA0018.jpg">
            <a:extLst>
              <a:ext uri="{FF2B5EF4-FFF2-40B4-BE49-F238E27FC236}">
                <a16:creationId xmlns:a16="http://schemas.microsoft.com/office/drawing/2014/main" id="{D41A07C5-C2C8-4700-8E27-0B6A86474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91000"/>
            <a:ext cx="4191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F21298C-D690-44E7-AF49-3E74353BA8CE}"/>
              </a:ext>
            </a:extLst>
          </p:cNvPr>
          <p:cNvSpPr txBox="1">
            <a:spLocks/>
          </p:cNvSpPr>
          <p:nvPr/>
        </p:nvSpPr>
        <p:spPr>
          <a:xfrm>
            <a:off x="228600" y="457200"/>
            <a:ext cx="7467600" cy="6096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z="2800" b="1" dirty="0">
                <a:latin typeface="Times New Roman" pitchFamily="18" charset="0"/>
                <a:ea typeface="+mj-ea"/>
                <a:cs typeface="Times New Roman" pitchFamily="18" charset="0"/>
              </a:rPr>
              <a:t>Water Treatment Plant (WTP)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3B11816E-42C0-41F2-92A7-D3AFE678FC3A}"/>
              </a:ext>
            </a:extLst>
          </p:cNvPr>
          <p:cNvSpPr txBox="1">
            <a:spLocks/>
          </p:cNvSpPr>
          <p:nvPr/>
        </p:nvSpPr>
        <p:spPr bwMode="auto">
          <a:xfrm>
            <a:off x="0" y="152400"/>
            <a:ext cx="838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48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    </a:t>
            </a:r>
            <a:r>
              <a:rPr lang="en-IN" sz="3200" b="1" dirty="0"/>
              <a:t>Tertiary Treatment Plant</a:t>
            </a:r>
            <a: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</a:t>
            </a:r>
            <a:b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</a:br>
            <a:endParaRPr lang="en-US" sz="2800" b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64515" name="Picture 5" descr="C:\Users\Ashish Kulkarni\Desktop\Annual Report 2016\Vinay\Photos\TTP\20160105_104334.jpg">
            <a:extLst>
              <a:ext uri="{FF2B5EF4-FFF2-40B4-BE49-F238E27FC236}">
                <a16:creationId xmlns:a16="http://schemas.microsoft.com/office/drawing/2014/main" id="{187F6FB3-7904-4EB6-9992-1D2F3C7D7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1600200"/>
            <a:ext cx="481647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6" descr="C:\Users\Ashish Kulkarni\Desktop\Annual Report 2016\Vinay\Photos\TTP\2014-09-09 15.16.06.jpg">
            <a:extLst>
              <a:ext uri="{FF2B5EF4-FFF2-40B4-BE49-F238E27FC236}">
                <a16:creationId xmlns:a16="http://schemas.microsoft.com/office/drawing/2014/main" id="{C95C048A-46C9-4EE2-92F5-745D9FD90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00200"/>
            <a:ext cx="3810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7" descr="_DSC0553.JPG">
            <a:extLst>
              <a:ext uri="{FF2B5EF4-FFF2-40B4-BE49-F238E27FC236}">
                <a16:creationId xmlns:a16="http://schemas.microsoft.com/office/drawing/2014/main" id="{DD136173-0AF1-444B-87C8-73AFB413AC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4343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BE0EBF83-9B9C-4685-A901-6E08A2A33ADE}"/>
              </a:ext>
            </a:extLst>
          </p:cNvPr>
          <p:cNvSpPr txBox="1">
            <a:spLocks/>
          </p:cNvSpPr>
          <p:nvPr/>
        </p:nvSpPr>
        <p:spPr bwMode="auto">
          <a:xfrm>
            <a:off x="0" y="152400"/>
            <a:ext cx="838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     Power Infrastructure </a:t>
            </a:r>
            <a:b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</a:br>
            <a:endParaRPr lang="en-US" sz="2800" b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66564" name="Picture 7" descr="_DSC0568.JPG">
            <a:extLst>
              <a:ext uri="{FF2B5EF4-FFF2-40B4-BE49-F238E27FC236}">
                <a16:creationId xmlns:a16="http://schemas.microsoft.com/office/drawing/2014/main" id="{E4B67A0A-DF28-43BE-B26B-1E918339A4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1600200"/>
            <a:ext cx="3759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4" descr="_DSC0546.JPG">
            <a:extLst>
              <a:ext uri="{FF2B5EF4-FFF2-40B4-BE49-F238E27FC236}">
                <a16:creationId xmlns:a16="http://schemas.microsoft.com/office/drawing/2014/main" id="{19F094FE-D875-4E4B-A8E8-EC6C4A8DFA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4191000"/>
            <a:ext cx="43592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4" descr="_DSC0600.JPG">
            <a:extLst>
              <a:ext uri="{FF2B5EF4-FFF2-40B4-BE49-F238E27FC236}">
                <a16:creationId xmlns:a16="http://schemas.microsoft.com/office/drawing/2014/main" id="{7008E551-AF70-4CFB-87EE-4E44EC1EAD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191000"/>
            <a:ext cx="3759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9AFF50D-BED2-4322-90A1-E9F51B4039DE}"/>
              </a:ext>
            </a:extLst>
          </p:cNvPr>
          <p:cNvSpPr txBox="1">
            <a:spLocks/>
          </p:cNvSpPr>
          <p:nvPr/>
        </p:nvSpPr>
        <p:spPr bwMode="auto">
          <a:xfrm>
            <a:off x="0" y="152400"/>
            <a:ext cx="838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     Corridor Infrastructure </a:t>
            </a:r>
            <a:b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</a:br>
            <a:endParaRPr lang="en-US" sz="2800" b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68611" name="Picture 2">
            <a:extLst>
              <a:ext uri="{FF2B5EF4-FFF2-40B4-BE49-F238E27FC236}">
                <a16:creationId xmlns:a16="http://schemas.microsoft.com/office/drawing/2014/main" id="{0D7BC084-1C7E-44C5-B716-157B2AD9A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0"/>
            <a:ext cx="48514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2" name="Picture 5">
            <a:extLst>
              <a:ext uri="{FF2B5EF4-FFF2-40B4-BE49-F238E27FC236}">
                <a16:creationId xmlns:a16="http://schemas.microsoft.com/office/drawing/2014/main" id="{055324AF-BF19-4FB0-9528-7F6067010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6" y="1524000"/>
            <a:ext cx="40989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7">
            <a:extLst>
              <a:ext uri="{FF2B5EF4-FFF2-40B4-BE49-F238E27FC236}">
                <a16:creationId xmlns:a16="http://schemas.microsoft.com/office/drawing/2014/main" id="{BD15E0BD-DF43-4A49-BDCA-88538F197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4191000"/>
            <a:ext cx="48926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9">
            <a:extLst>
              <a:ext uri="{FF2B5EF4-FFF2-40B4-BE49-F238E27FC236}">
                <a16:creationId xmlns:a16="http://schemas.microsoft.com/office/drawing/2014/main" id="{C1AFEB33-0E0D-429D-BD4D-B73252860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4213227"/>
            <a:ext cx="398145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9D364EE8-F71D-4415-87A2-CA4DCDFE4998}"/>
              </a:ext>
            </a:extLst>
          </p:cNvPr>
          <p:cNvSpPr txBox="1">
            <a:spLocks/>
          </p:cNvSpPr>
          <p:nvPr/>
        </p:nvSpPr>
        <p:spPr bwMode="auto">
          <a:xfrm>
            <a:off x="0" y="152400"/>
            <a:ext cx="8382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     Marine Outfall </a:t>
            </a:r>
            <a:br>
              <a:rPr lang="en-US" sz="32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</a:br>
            <a:endParaRPr lang="en-US" sz="2800" b="1" dirty="0">
              <a:solidFill>
                <a:schemeClr val="tx2"/>
              </a:solidFill>
              <a:latin typeface="Calibri" pitchFamily="34" charset="0"/>
              <a:ea typeface="+mj-ea"/>
              <a:cs typeface="+mj-cs"/>
            </a:endParaRPr>
          </a:p>
        </p:txBody>
      </p:sp>
      <p:pic>
        <p:nvPicPr>
          <p:cNvPr id="70659" name="Picture 3">
            <a:extLst>
              <a:ext uri="{FF2B5EF4-FFF2-40B4-BE49-F238E27FC236}">
                <a16:creationId xmlns:a16="http://schemas.microsoft.com/office/drawing/2014/main" id="{D2444A79-4980-4ECA-A5D2-113AECEFB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46482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8">
            <a:extLst>
              <a:ext uri="{FF2B5EF4-FFF2-40B4-BE49-F238E27FC236}">
                <a16:creationId xmlns:a16="http://schemas.microsoft.com/office/drawing/2014/main" id="{03856C4A-9416-4D68-8DEF-939444A2B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76" y="1524000"/>
            <a:ext cx="40989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11">
            <a:extLst>
              <a:ext uri="{FF2B5EF4-FFF2-40B4-BE49-F238E27FC236}">
                <a16:creationId xmlns:a16="http://schemas.microsoft.com/office/drawing/2014/main" id="{775D26E9-C18E-4C23-AF5A-BE86811FD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91000"/>
            <a:ext cx="8915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8E4FB241-2991-4828-BA1D-9606079B5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382000" cy="1295400"/>
          </a:xfrm>
        </p:spPr>
        <p:txBody>
          <a:bodyPr/>
          <a:lstStyle/>
          <a:p>
            <a:pPr>
              <a:defRPr/>
            </a:pPr>
            <a:r>
              <a:rPr lang="fr-FR" altLang="en-US" sz="28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MSEZL – </a:t>
            </a:r>
            <a:r>
              <a:rPr lang="fr-FR" altLang="en-US" sz="2800" b="1" dirty="0" err="1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Company</a:t>
            </a:r>
            <a:r>
              <a:rPr lang="fr-FR" altLang="en-US" sz="2800" b="1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Profile and Structure</a:t>
            </a:r>
            <a:endParaRPr lang="en-US" altLang="en-US" sz="2800" b="1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30BF01F5-8B58-4CB1-A0CE-CE7EF7AE2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0"/>
            <a:ext cx="8382000" cy="5334000"/>
          </a:xfrm>
        </p:spPr>
        <p:txBody>
          <a:bodyPr/>
          <a:lstStyle/>
          <a:p>
            <a:pPr>
              <a:buClrTx/>
              <a:buFont typeface="Calibri" panose="020F0502020204030204" pitchFamily="34" charset="0"/>
              <a:buChar char="•"/>
            </a:pPr>
            <a:r>
              <a:rPr lang="en-US" altLang="en-US" sz="1800" b="1" dirty="0">
                <a:latin typeface="Calibri" panose="020F0502020204030204" pitchFamily="34" charset="0"/>
              </a:rPr>
              <a:t>Mangalore SEZ Ltd</a:t>
            </a:r>
            <a:r>
              <a:rPr lang="en-US" altLang="en-US" sz="1800" dirty="0">
                <a:latin typeface="Calibri" panose="020F0502020204030204" pitchFamily="34" charset="0"/>
              </a:rPr>
              <a:t> (MSEZL) is an SPV incorporated in February 2006, with the objective of developing a “multi-product” SEZ. 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altLang="en-US" sz="2000" dirty="0">
              <a:latin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</a:rPr>
              <a:t>Non Government company structure.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</a:rPr>
              <a:t>Composition of the Board – Nominees from ONGC (4), IL&amp;FS (4), KIADB (1), KCCI(1) and 2 Independent Directors (one from </a:t>
            </a:r>
            <a:r>
              <a:rPr lang="en-US" altLang="en-US" sz="1800" dirty="0" err="1">
                <a:latin typeface="Calibri" panose="020F0502020204030204" pitchFamily="34" charset="0"/>
              </a:rPr>
              <a:t>Govt.of</a:t>
            </a:r>
            <a:r>
              <a:rPr lang="en-US" altLang="en-US" sz="1800" dirty="0">
                <a:latin typeface="Calibri" panose="020F0502020204030204" pitchFamily="34" charset="0"/>
              </a:rPr>
              <a:t> Karnataka).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</a:rPr>
              <a:t>Chairman is from ONGC.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libri" panose="020F0502020204030204" pitchFamily="34" charset="0"/>
              </a:rPr>
              <a:t>Unique combination of Central and State Government entities along with  industry body and financial institution.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libri" panose="020F0502020204030204" pitchFamily="34" charset="0"/>
              </a:rPr>
              <a:t>1st Phase</a:t>
            </a:r>
            <a:r>
              <a:rPr lang="en-US" altLang="en-US" sz="1800" dirty="0">
                <a:latin typeface="Calibri" panose="020F0502020204030204" pitchFamily="34" charset="0"/>
              </a:rPr>
              <a:t> :- Notification for sector-specific (Petroleum / Petrochemical) SEZ received in November 2007. </a:t>
            </a:r>
            <a:r>
              <a:rPr lang="en-US" altLang="en-US" sz="1800" b="1" dirty="0">
                <a:latin typeface="Calibri" panose="020F0502020204030204" pitchFamily="34" charset="0"/>
              </a:rPr>
              <a:t> Upgraded to  “Multi-Product” SEZ in Sep.’13</a:t>
            </a:r>
          </a:p>
          <a:p>
            <a:pPr>
              <a:buFont typeface="Arial" panose="020B0604020202020204" pitchFamily="34" charset="0"/>
              <a:buNone/>
            </a:pPr>
            <a:endParaRPr lang="en-US" altLang="en-US" sz="2000" dirty="0">
              <a:latin typeface="Calibri" panose="020F0502020204030204" pitchFamily="34" charset="0"/>
            </a:endParaRPr>
          </a:p>
        </p:txBody>
      </p:sp>
      <p:pic>
        <p:nvPicPr>
          <p:cNvPr id="18436" name="Picture 6" descr="MSEZL 3">
            <a:extLst>
              <a:ext uri="{FF2B5EF4-FFF2-40B4-BE49-F238E27FC236}">
                <a16:creationId xmlns:a16="http://schemas.microsoft.com/office/drawing/2014/main" id="{7BFA29DC-466F-411C-9E95-300AB9346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4080"/>
              </a:clrFrom>
              <a:clrTo>
                <a:srgbClr val="004080">
                  <a:alpha val="0"/>
                </a:srgbClr>
              </a:clrTo>
            </a:clrChange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76200"/>
            <a:ext cx="12319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7" name="Group 4">
            <a:extLst>
              <a:ext uri="{FF2B5EF4-FFF2-40B4-BE49-F238E27FC236}">
                <a16:creationId xmlns:a16="http://schemas.microsoft.com/office/drawing/2014/main" id="{01B70561-CDE6-4D73-9566-186C58844406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362200"/>
            <a:ext cx="5029200" cy="1905000"/>
            <a:chOff x="4304949" y="964045"/>
            <a:chExt cx="4572000" cy="2743200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44BB9B74-CC00-463D-BB1D-CC7754C1B3B3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4304949" y="964045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pic>
          <p:nvPicPr>
            <p:cNvPr id="18439" name="Picture 10" descr="http://www.epcworld.in/wp-content/uploads/2014/07/ilfs.png">
              <a:extLst>
                <a:ext uri="{FF2B5EF4-FFF2-40B4-BE49-F238E27FC236}">
                  <a16:creationId xmlns:a16="http://schemas.microsoft.com/office/drawing/2014/main" id="{D54BBEB4-9CAC-43E5-90E8-21DFA201E9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t="25688" r="14000" b="22935"/>
            <a:stretch>
              <a:fillRect/>
            </a:stretch>
          </p:blipFill>
          <p:spPr bwMode="auto">
            <a:xfrm>
              <a:off x="7745729" y="2389764"/>
              <a:ext cx="720096" cy="280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0" name="Picture 4" descr="http://www.gujaratgovtjobs.in/wp-content/uploads/2015/05/ONGC.png">
              <a:extLst>
                <a:ext uri="{FF2B5EF4-FFF2-40B4-BE49-F238E27FC236}">
                  <a16:creationId xmlns:a16="http://schemas.microsoft.com/office/drawing/2014/main" id="{08C5F536-A42C-4229-B956-23A6E45461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7178" y="2754793"/>
              <a:ext cx="441054" cy="441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1" name="Picture 8">
              <a:extLst>
                <a:ext uri="{FF2B5EF4-FFF2-40B4-BE49-F238E27FC236}">
                  <a16:creationId xmlns:a16="http://schemas.microsoft.com/office/drawing/2014/main" id="{0723E961-BA62-4162-9018-A315EB5B5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323" t="76666" r="16071" b="14444"/>
            <a:stretch>
              <a:fillRect/>
            </a:stretch>
          </p:blipFill>
          <p:spPr bwMode="auto">
            <a:xfrm>
              <a:off x="5454199" y="1818837"/>
              <a:ext cx="745130" cy="295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2" name="Picture 8" descr="http://www.kanarachamber.com/images/logo.png">
              <a:extLst>
                <a:ext uri="{FF2B5EF4-FFF2-40B4-BE49-F238E27FC236}">
                  <a16:creationId xmlns:a16="http://schemas.microsoft.com/office/drawing/2014/main" id="{527817D0-D075-4506-9B20-609C9E1F45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399" t="3568" r="13399" b="3568"/>
            <a:stretch>
              <a:fillRect/>
            </a:stretch>
          </p:blipFill>
          <p:spPr bwMode="auto">
            <a:xfrm>
              <a:off x="7182348" y="1347278"/>
              <a:ext cx="712546" cy="386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 advClick="0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Box 1">
            <a:extLst>
              <a:ext uri="{FF2B5EF4-FFF2-40B4-BE49-F238E27FC236}">
                <a16:creationId xmlns:a16="http://schemas.microsoft.com/office/drawing/2014/main" id="{8F99A9C3-81E4-4FC5-A7D8-9A74B83CF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514600"/>
            <a:ext cx="5715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0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7200">
                <a:solidFill>
                  <a:srgbClr val="00B050"/>
                </a:solidFill>
                <a:latin typeface="Arial" panose="020B0604020202020204" pitchFamily="34" charset="0"/>
              </a:rPr>
              <a:t>THANK YOU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39C56-9E34-69C4-20DC-B9A486085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>
            <a:extLst>
              <a:ext uri="{FF2B5EF4-FFF2-40B4-BE49-F238E27FC236}">
                <a16:creationId xmlns:a16="http://schemas.microsoft.com/office/drawing/2014/main" id="{02F17031-C337-C546-C7AF-A27D92174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728" y="188640"/>
            <a:ext cx="7086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Commercials (</a:t>
            </a:r>
            <a:r>
              <a:rPr lang="en-US" altLang="en-US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 2026-2027)</a:t>
            </a:r>
            <a:endParaRPr lang="en-IN" altLang="en-US" sz="28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A6A0012-1F06-1AFA-B7CA-84ACFB7AF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758108"/>
              </p:ext>
            </p:extLst>
          </p:nvPr>
        </p:nvGraphicFramePr>
        <p:xfrm>
          <a:off x="172541" y="1628828"/>
          <a:ext cx="8719939" cy="4927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00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1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15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7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56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27472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Sl. No.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Particulars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Rupees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Annual Escalation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Remarks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328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Land on Lease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2.26 Cr per acre</a:t>
                      </a:r>
                    </a:p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(One time Non refundable Lease Premium)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Lease up to 26.01.20260 extendable up to Max 99 Years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328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Lease Rental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1.28 Lakhs per acre per annum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2.5%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328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River Water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63.25 per KL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6017824"/>
                  </a:ext>
                </a:extLst>
              </a:tr>
              <a:tr h="319328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Zone O&amp;M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5.34 per </a:t>
                      </a:r>
                      <a:r>
                        <a:rPr lang="en-IN" sz="18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sq.ft</a:t>
                      </a:r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per annum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Plus Rs 1.43 per </a:t>
                      </a:r>
                      <a:r>
                        <a:rPr lang="en-IN" sz="1800" b="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sq.ft</a:t>
                      </a:r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 road overlay as and when taken up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973865"/>
                  </a:ext>
                </a:extLst>
              </a:tr>
              <a:tr h="319328">
                <a:tc>
                  <a:txBody>
                    <a:bodyPr/>
                    <a:lstStyle/>
                    <a:p>
                      <a:pPr algn="ctr"/>
                      <a:r>
                        <a:rPr lang="en-IN" sz="1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Marine outfall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37.15 per KL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8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4.5%</a:t>
                      </a: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50734"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5533840"/>
                  </a:ext>
                </a:extLst>
              </a:tr>
              <a:tr h="325972">
                <a:tc>
                  <a:txBody>
                    <a:bodyPr/>
                    <a:lstStyle/>
                    <a:p>
                      <a:pPr algn="ctr"/>
                      <a:endParaRPr lang="en-IN"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1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38133" marB="38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0297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72546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14">
            <a:extLst>
              <a:ext uri="{FF2B5EF4-FFF2-40B4-BE49-F238E27FC236}">
                <a16:creationId xmlns:a16="http://schemas.microsoft.com/office/drawing/2014/main" id="{C41F33AA-59A8-4CBF-A78C-4E2D426B491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85750" y="196850"/>
            <a:ext cx="855345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3152" tIns="0" rIns="0" bIns="0" anchor="ctr"/>
          <a:lstStyle/>
          <a:p>
            <a:pPr>
              <a:defRPr/>
            </a:pPr>
            <a:r>
              <a:rPr lang="fr-FR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MSEZL</a:t>
            </a:r>
            <a:r>
              <a:rPr lang="fr-FR" alt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US" sz="2400" b="1" dirty="0">
                <a:solidFill>
                  <a:srgbClr val="000000"/>
                </a:solidFill>
                <a:latin typeface="+mj-lt"/>
              </a:rPr>
              <a:t>Evolution</a:t>
            </a:r>
          </a:p>
        </p:txBody>
      </p:sp>
      <p:grpSp>
        <p:nvGrpSpPr>
          <p:cNvPr id="22531" name="Group 23">
            <a:extLst>
              <a:ext uri="{FF2B5EF4-FFF2-40B4-BE49-F238E27FC236}">
                <a16:creationId xmlns:a16="http://schemas.microsoft.com/office/drawing/2014/main" id="{6B1D9FA5-5427-4848-9FA5-809F40745919}"/>
              </a:ext>
            </a:extLst>
          </p:cNvPr>
          <p:cNvGrpSpPr>
            <a:grpSpLocks/>
          </p:cNvGrpSpPr>
          <p:nvPr/>
        </p:nvGrpSpPr>
        <p:grpSpPr bwMode="auto">
          <a:xfrm>
            <a:off x="355600" y="1674813"/>
            <a:ext cx="8712200" cy="4818062"/>
            <a:chOff x="294828" y="1255180"/>
            <a:chExt cx="8711572" cy="4817026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2B1723A-F07B-416E-903B-AF769C3B12FA}"/>
                </a:ext>
              </a:extLst>
            </p:cNvPr>
            <p:cNvSpPr/>
            <p:nvPr/>
          </p:nvSpPr>
          <p:spPr bwMode="gray">
            <a:xfrm>
              <a:off x="1737762" y="1256767"/>
              <a:ext cx="7268638" cy="4815439"/>
            </a:xfrm>
            <a:custGeom>
              <a:avLst/>
              <a:gdLst>
                <a:gd name="connsiteX0" fmla="*/ 0 w 5540542"/>
                <a:gd name="connsiteY0" fmla="*/ 2418347 h 2478505"/>
                <a:gd name="connsiteX1" fmla="*/ 3705727 w 5540542"/>
                <a:gd name="connsiteY1" fmla="*/ 1010652 h 2478505"/>
                <a:gd name="connsiteX2" fmla="*/ 2911642 w 5540542"/>
                <a:gd name="connsiteY2" fmla="*/ 48126 h 2478505"/>
                <a:gd name="connsiteX3" fmla="*/ 3501190 w 5540542"/>
                <a:gd name="connsiteY3" fmla="*/ 48126 h 2478505"/>
                <a:gd name="connsiteX4" fmla="*/ 5149516 w 5540542"/>
                <a:gd name="connsiteY4" fmla="*/ 842210 h 2478505"/>
                <a:gd name="connsiteX5" fmla="*/ 4692316 w 5540542"/>
                <a:gd name="connsiteY5" fmla="*/ 2478505 h 2478505"/>
                <a:gd name="connsiteX6" fmla="*/ 0 w 5540542"/>
                <a:gd name="connsiteY6" fmla="*/ 2478505 h 2478505"/>
                <a:gd name="connsiteX7" fmla="*/ 0 w 5540542"/>
                <a:gd name="connsiteY7" fmla="*/ 2478505 h 2478505"/>
                <a:gd name="connsiteX0" fmla="*/ 4762 w 5540542"/>
                <a:gd name="connsiteY0" fmla="*/ 2480260 h 2480260"/>
                <a:gd name="connsiteX1" fmla="*/ 3705727 w 5540542"/>
                <a:gd name="connsiteY1" fmla="*/ 1010652 h 2480260"/>
                <a:gd name="connsiteX2" fmla="*/ 2911642 w 5540542"/>
                <a:gd name="connsiteY2" fmla="*/ 48126 h 2480260"/>
                <a:gd name="connsiteX3" fmla="*/ 3501190 w 5540542"/>
                <a:gd name="connsiteY3" fmla="*/ 48126 h 2480260"/>
                <a:gd name="connsiteX4" fmla="*/ 5149516 w 5540542"/>
                <a:gd name="connsiteY4" fmla="*/ 842210 h 2480260"/>
                <a:gd name="connsiteX5" fmla="*/ 4692316 w 5540542"/>
                <a:gd name="connsiteY5" fmla="*/ 2478505 h 2480260"/>
                <a:gd name="connsiteX6" fmla="*/ 0 w 5540542"/>
                <a:gd name="connsiteY6" fmla="*/ 2478505 h 2480260"/>
                <a:gd name="connsiteX7" fmla="*/ 0 w 5540542"/>
                <a:gd name="connsiteY7" fmla="*/ 2478505 h 2480260"/>
                <a:gd name="connsiteX0" fmla="*/ 4762 w 5609975"/>
                <a:gd name="connsiteY0" fmla="*/ 2480260 h 2480260"/>
                <a:gd name="connsiteX1" fmla="*/ 3705727 w 5609975"/>
                <a:gd name="connsiteY1" fmla="*/ 1010652 h 2480260"/>
                <a:gd name="connsiteX2" fmla="*/ 2911642 w 5609975"/>
                <a:gd name="connsiteY2" fmla="*/ 48126 h 2480260"/>
                <a:gd name="connsiteX3" fmla="*/ 3501190 w 5609975"/>
                <a:gd name="connsiteY3" fmla="*/ 48126 h 2480260"/>
                <a:gd name="connsiteX4" fmla="*/ 5149516 w 5609975"/>
                <a:gd name="connsiteY4" fmla="*/ 842210 h 2480260"/>
                <a:gd name="connsiteX5" fmla="*/ 4692316 w 5609975"/>
                <a:gd name="connsiteY5" fmla="*/ 2478505 h 2480260"/>
                <a:gd name="connsiteX6" fmla="*/ 0 w 5609975"/>
                <a:gd name="connsiteY6" fmla="*/ 2478505 h 2480260"/>
                <a:gd name="connsiteX7" fmla="*/ 0 w 5609975"/>
                <a:gd name="connsiteY7" fmla="*/ 2478505 h 2480260"/>
                <a:gd name="connsiteX0" fmla="*/ 4762 w 5609975"/>
                <a:gd name="connsiteY0" fmla="*/ 2480260 h 2480260"/>
                <a:gd name="connsiteX1" fmla="*/ 3705727 w 5609975"/>
                <a:gd name="connsiteY1" fmla="*/ 1010652 h 2480260"/>
                <a:gd name="connsiteX2" fmla="*/ 2911642 w 5609975"/>
                <a:gd name="connsiteY2" fmla="*/ 48126 h 2480260"/>
                <a:gd name="connsiteX3" fmla="*/ 3501190 w 5609975"/>
                <a:gd name="connsiteY3" fmla="*/ 48126 h 2480260"/>
                <a:gd name="connsiteX4" fmla="*/ 5149516 w 5609975"/>
                <a:gd name="connsiteY4" fmla="*/ 842210 h 2480260"/>
                <a:gd name="connsiteX5" fmla="*/ 4692316 w 5609975"/>
                <a:gd name="connsiteY5" fmla="*/ 2478505 h 2480260"/>
                <a:gd name="connsiteX6" fmla="*/ 0 w 5609975"/>
                <a:gd name="connsiteY6" fmla="*/ 2478505 h 2480260"/>
                <a:gd name="connsiteX7" fmla="*/ 0 w 5609975"/>
                <a:gd name="connsiteY7" fmla="*/ 2478505 h 2480260"/>
                <a:gd name="connsiteX0" fmla="*/ 4762 w 5609975"/>
                <a:gd name="connsiteY0" fmla="*/ 2480260 h 2480260"/>
                <a:gd name="connsiteX1" fmla="*/ 3705727 w 5609975"/>
                <a:gd name="connsiteY1" fmla="*/ 1010652 h 2480260"/>
                <a:gd name="connsiteX2" fmla="*/ 2911642 w 5609975"/>
                <a:gd name="connsiteY2" fmla="*/ 48126 h 2480260"/>
                <a:gd name="connsiteX3" fmla="*/ 3501190 w 5609975"/>
                <a:gd name="connsiteY3" fmla="*/ 48126 h 2480260"/>
                <a:gd name="connsiteX4" fmla="*/ 5149516 w 5609975"/>
                <a:gd name="connsiteY4" fmla="*/ 842210 h 2480260"/>
                <a:gd name="connsiteX5" fmla="*/ 4692316 w 5609975"/>
                <a:gd name="connsiteY5" fmla="*/ 2478505 h 2480260"/>
                <a:gd name="connsiteX6" fmla="*/ 0 w 5609975"/>
                <a:gd name="connsiteY6" fmla="*/ 2478505 h 2480260"/>
                <a:gd name="connsiteX7" fmla="*/ 0 w 5609975"/>
                <a:gd name="connsiteY7" fmla="*/ 2478505 h 2480260"/>
                <a:gd name="connsiteX0" fmla="*/ 4762 w 5609975"/>
                <a:gd name="connsiteY0" fmla="*/ 2492875 h 2492875"/>
                <a:gd name="connsiteX1" fmla="*/ 3705727 w 5609975"/>
                <a:gd name="connsiteY1" fmla="*/ 1023267 h 2492875"/>
                <a:gd name="connsiteX2" fmla="*/ 2911642 w 5609975"/>
                <a:gd name="connsiteY2" fmla="*/ 60741 h 2492875"/>
                <a:gd name="connsiteX3" fmla="*/ 3501190 w 5609975"/>
                <a:gd name="connsiteY3" fmla="*/ 60741 h 2492875"/>
                <a:gd name="connsiteX4" fmla="*/ 5149516 w 5609975"/>
                <a:gd name="connsiteY4" fmla="*/ 854825 h 2492875"/>
                <a:gd name="connsiteX5" fmla="*/ 4692316 w 5609975"/>
                <a:gd name="connsiteY5" fmla="*/ 2491120 h 2492875"/>
                <a:gd name="connsiteX6" fmla="*/ 0 w 5609975"/>
                <a:gd name="connsiteY6" fmla="*/ 2491120 h 2492875"/>
                <a:gd name="connsiteX7" fmla="*/ 0 w 5609975"/>
                <a:gd name="connsiteY7" fmla="*/ 2491120 h 2492875"/>
                <a:gd name="connsiteX0" fmla="*/ 4762 w 5609975"/>
                <a:gd name="connsiteY0" fmla="*/ 2492875 h 2492875"/>
                <a:gd name="connsiteX1" fmla="*/ 3705727 w 5609975"/>
                <a:gd name="connsiteY1" fmla="*/ 1023267 h 2492875"/>
                <a:gd name="connsiteX2" fmla="*/ 2911642 w 5609975"/>
                <a:gd name="connsiteY2" fmla="*/ 60741 h 2492875"/>
                <a:gd name="connsiteX3" fmla="*/ 3501190 w 5609975"/>
                <a:gd name="connsiteY3" fmla="*/ 60741 h 2492875"/>
                <a:gd name="connsiteX4" fmla="*/ 5149516 w 5609975"/>
                <a:gd name="connsiteY4" fmla="*/ 854825 h 2492875"/>
                <a:gd name="connsiteX5" fmla="*/ 4692316 w 5609975"/>
                <a:gd name="connsiteY5" fmla="*/ 2491120 h 2492875"/>
                <a:gd name="connsiteX6" fmla="*/ 0 w 5609975"/>
                <a:gd name="connsiteY6" fmla="*/ 2491120 h 2492875"/>
                <a:gd name="connsiteX7" fmla="*/ 0 w 5609975"/>
                <a:gd name="connsiteY7" fmla="*/ 2491120 h 2492875"/>
                <a:gd name="connsiteX0" fmla="*/ 4762 w 5560751"/>
                <a:gd name="connsiteY0" fmla="*/ 2492875 h 2492875"/>
                <a:gd name="connsiteX1" fmla="*/ 3705727 w 5560751"/>
                <a:gd name="connsiteY1" fmla="*/ 1023267 h 2492875"/>
                <a:gd name="connsiteX2" fmla="*/ 2911642 w 5560751"/>
                <a:gd name="connsiteY2" fmla="*/ 60741 h 2492875"/>
                <a:gd name="connsiteX3" fmla="*/ 3501190 w 5560751"/>
                <a:gd name="connsiteY3" fmla="*/ 60741 h 2492875"/>
                <a:gd name="connsiteX4" fmla="*/ 5149516 w 5560751"/>
                <a:gd name="connsiteY4" fmla="*/ 854825 h 2492875"/>
                <a:gd name="connsiteX5" fmla="*/ 4692316 w 5560751"/>
                <a:gd name="connsiteY5" fmla="*/ 2491120 h 2492875"/>
                <a:gd name="connsiteX6" fmla="*/ 0 w 5560751"/>
                <a:gd name="connsiteY6" fmla="*/ 2491120 h 2492875"/>
                <a:gd name="connsiteX7" fmla="*/ 0 w 5560751"/>
                <a:gd name="connsiteY7" fmla="*/ 2491120 h 2492875"/>
                <a:gd name="connsiteX0" fmla="*/ 4762 w 5625827"/>
                <a:gd name="connsiteY0" fmla="*/ 2492875 h 2492875"/>
                <a:gd name="connsiteX1" fmla="*/ 3705727 w 5625827"/>
                <a:gd name="connsiteY1" fmla="*/ 1023267 h 2492875"/>
                <a:gd name="connsiteX2" fmla="*/ 2911642 w 5625827"/>
                <a:gd name="connsiteY2" fmla="*/ 60741 h 2492875"/>
                <a:gd name="connsiteX3" fmla="*/ 3501190 w 5625827"/>
                <a:gd name="connsiteY3" fmla="*/ 60741 h 2492875"/>
                <a:gd name="connsiteX4" fmla="*/ 5149516 w 5625827"/>
                <a:gd name="connsiteY4" fmla="*/ 854825 h 2492875"/>
                <a:gd name="connsiteX5" fmla="*/ 4692316 w 5625827"/>
                <a:gd name="connsiteY5" fmla="*/ 2491120 h 2492875"/>
                <a:gd name="connsiteX6" fmla="*/ 0 w 5625827"/>
                <a:gd name="connsiteY6" fmla="*/ 2491120 h 2492875"/>
                <a:gd name="connsiteX7" fmla="*/ 0 w 5625827"/>
                <a:gd name="connsiteY7" fmla="*/ 2491120 h 2492875"/>
                <a:gd name="connsiteX0" fmla="*/ 4762 w 5625827"/>
                <a:gd name="connsiteY0" fmla="*/ 2492875 h 2492875"/>
                <a:gd name="connsiteX1" fmla="*/ 3705727 w 5625827"/>
                <a:gd name="connsiteY1" fmla="*/ 1023267 h 2492875"/>
                <a:gd name="connsiteX2" fmla="*/ 2911642 w 5625827"/>
                <a:gd name="connsiteY2" fmla="*/ 60741 h 2492875"/>
                <a:gd name="connsiteX3" fmla="*/ 3501190 w 5625827"/>
                <a:gd name="connsiteY3" fmla="*/ 60741 h 2492875"/>
                <a:gd name="connsiteX4" fmla="*/ 5149516 w 5625827"/>
                <a:gd name="connsiteY4" fmla="*/ 854825 h 2492875"/>
                <a:gd name="connsiteX5" fmla="*/ 4692316 w 5625827"/>
                <a:gd name="connsiteY5" fmla="*/ 2491120 h 2492875"/>
                <a:gd name="connsiteX6" fmla="*/ 0 w 5625827"/>
                <a:gd name="connsiteY6" fmla="*/ 2491120 h 2492875"/>
                <a:gd name="connsiteX7" fmla="*/ 0 w 5625827"/>
                <a:gd name="connsiteY7" fmla="*/ 2491120 h 2492875"/>
                <a:gd name="connsiteX0" fmla="*/ 4762 w 5841727"/>
                <a:gd name="connsiteY0" fmla="*/ 2492875 h 2492875"/>
                <a:gd name="connsiteX1" fmla="*/ 3705727 w 5841727"/>
                <a:gd name="connsiteY1" fmla="*/ 1023267 h 2492875"/>
                <a:gd name="connsiteX2" fmla="*/ 2911642 w 5841727"/>
                <a:gd name="connsiteY2" fmla="*/ 60741 h 2492875"/>
                <a:gd name="connsiteX3" fmla="*/ 3501190 w 5841727"/>
                <a:gd name="connsiteY3" fmla="*/ 60741 h 2492875"/>
                <a:gd name="connsiteX4" fmla="*/ 5365416 w 5841727"/>
                <a:gd name="connsiteY4" fmla="*/ 1007225 h 2492875"/>
                <a:gd name="connsiteX5" fmla="*/ 4692316 w 5841727"/>
                <a:gd name="connsiteY5" fmla="*/ 2491120 h 2492875"/>
                <a:gd name="connsiteX6" fmla="*/ 0 w 5841727"/>
                <a:gd name="connsiteY6" fmla="*/ 2491120 h 2492875"/>
                <a:gd name="connsiteX7" fmla="*/ 0 w 5841727"/>
                <a:gd name="connsiteY7" fmla="*/ 2491120 h 2492875"/>
                <a:gd name="connsiteX0" fmla="*/ 4762 w 5886167"/>
                <a:gd name="connsiteY0" fmla="*/ 2492875 h 2492875"/>
                <a:gd name="connsiteX1" fmla="*/ 3705727 w 5886167"/>
                <a:gd name="connsiteY1" fmla="*/ 1023267 h 2492875"/>
                <a:gd name="connsiteX2" fmla="*/ 2911642 w 5886167"/>
                <a:gd name="connsiteY2" fmla="*/ 60741 h 2492875"/>
                <a:gd name="connsiteX3" fmla="*/ 3501190 w 5886167"/>
                <a:gd name="connsiteY3" fmla="*/ 60741 h 2492875"/>
                <a:gd name="connsiteX4" fmla="*/ 5409856 w 5886167"/>
                <a:gd name="connsiteY4" fmla="*/ 1048497 h 2492875"/>
                <a:gd name="connsiteX5" fmla="*/ 4692316 w 5886167"/>
                <a:gd name="connsiteY5" fmla="*/ 2491120 h 2492875"/>
                <a:gd name="connsiteX6" fmla="*/ 0 w 5886167"/>
                <a:gd name="connsiteY6" fmla="*/ 2491120 h 2492875"/>
                <a:gd name="connsiteX7" fmla="*/ 0 w 5886167"/>
                <a:gd name="connsiteY7" fmla="*/ 2491120 h 2492875"/>
                <a:gd name="connsiteX0" fmla="*/ 4762 w 5886167"/>
                <a:gd name="connsiteY0" fmla="*/ 2492875 h 2492875"/>
                <a:gd name="connsiteX1" fmla="*/ 3705727 w 5886167"/>
                <a:gd name="connsiteY1" fmla="*/ 1023267 h 2492875"/>
                <a:gd name="connsiteX2" fmla="*/ 2911642 w 5886167"/>
                <a:gd name="connsiteY2" fmla="*/ 60741 h 2492875"/>
                <a:gd name="connsiteX3" fmla="*/ 3501190 w 5886167"/>
                <a:gd name="connsiteY3" fmla="*/ 60741 h 2492875"/>
                <a:gd name="connsiteX4" fmla="*/ 5409856 w 5886167"/>
                <a:gd name="connsiteY4" fmla="*/ 1048497 h 2492875"/>
                <a:gd name="connsiteX5" fmla="*/ 4692316 w 5886167"/>
                <a:gd name="connsiteY5" fmla="*/ 2491120 h 2492875"/>
                <a:gd name="connsiteX6" fmla="*/ 0 w 5886167"/>
                <a:gd name="connsiteY6" fmla="*/ 2491120 h 2492875"/>
                <a:gd name="connsiteX7" fmla="*/ 0 w 5886167"/>
                <a:gd name="connsiteY7" fmla="*/ 2491120 h 2492875"/>
                <a:gd name="connsiteX0" fmla="*/ 4762 w 5886167"/>
                <a:gd name="connsiteY0" fmla="*/ 2492875 h 2492875"/>
                <a:gd name="connsiteX1" fmla="*/ 3705727 w 5886167"/>
                <a:gd name="connsiteY1" fmla="*/ 1023267 h 2492875"/>
                <a:gd name="connsiteX2" fmla="*/ 2911642 w 5886167"/>
                <a:gd name="connsiteY2" fmla="*/ 60741 h 2492875"/>
                <a:gd name="connsiteX3" fmla="*/ 3501190 w 5886167"/>
                <a:gd name="connsiteY3" fmla="*/ 60741 h 2492875"/>
                <a:gd name="connsiteX4" fmla="*/ 5409856 w 5886167"/>
                <a:gd name="connsiteY4" fmla="*/ 1048497 h 2492875"/>
                <a:gd name="connsiteX5" fmla="*/ 4692316 w 5886167"/>
                <a:gd name="connsiteY5" fmla="*/ 2491120 h 2492875"/>
                <a:gd name="connsiteX6" fmla="*/ 0 w 5886167"/>
                <a:gd name="connsiteY6" fmla="*/ 2491120 h 2492875"/>
                <a:gd name="connsiteX7" fmla="*/ 0 w 5886167"/>
                <a:gd name="connsiteY7" fmla="*/ 2491120 h 2492875"/>
                <a:gd name="connsiteX0" fmla="*/ 4762 w 5917917"/>
                <a:gd name="connsiteY0" fmla="*/ 2492875 h 2492875"/>
                <a:gd name="connsiteX1" fmla="*/ 3705727 w 5917917"/>
                <a:gd name="connsiteY1" fmla="*/ 1023267 h 2492875"/>
                <a:gd name="connsiteX2" fmla="*/ 2911642 w 5917917"/>
                <a:gd name="connsiteY2" fmla="*/ 60741 h 2492875"/>
                <a:gd name="connsiteX3" fmla="*/ 3501190 w 5917917"/>
                <a:gd name="connsiteY3" fmla="*/ 60741 h 2492875"/>
                <a:gd name="connsiteX4" fmla="*/ 5409856 w 5917917"/>
                <a:gd name="connsiteY4" fmla="*/ 1048497 h 2492875"/>
                <a:gd name="connsiteX5" fmla="*/ 4692316 w 5917917"/>
                <a:gd name="connsiteY5" fmla="*/ 2491120 h 2492875"/>
                <a:gd name="connsiteX6" fmla="*/ 0 w 5917917"/>
                <a:gd name="connsiteY6" fmla="*/ 2491120 h 2492875"/>
                <a:gd name="connsiteX7" fmla="*/ 0 w 5917917"/>
                <a:gd name="connsiteY7" fmla="*/ 2491120 h 249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17917" h="2492875">
                  <a:moveTo>
                    <a:pt x="4762" y="2492875"/>
                  </a:moveTo>
                  <a:cubicBezTo>
                    <a:pt x="1614988" y="1986546"/>
                    <a:pt x="3221247" y="1428623"/>
                    <a:pt x="3705727" y="1023267"/>
                  </a:cubicBezTo>
                  <a:cubicBezTo>
                    <a:pt x="4190207" y="617911"/>
                    <a:pt x="3421821" y="101434"/>
                    <a:pt x="2911642" y="60741"/>
                  </a:cubicBezTo>
                  <a:cubicBezTo>
                    <a:pt x="3108158" y="60741"/>
                    <a:pt x="3269586" y="50719"/>
                    <a:pt x="3501190" y="60741"/>
                  </a:cubicBezTo>
                  <a:cubicBezTo>
                    <a:pt x="3863306" y="0"/>
                    <a:pt x="5370080" y="964109"/>
                    <a:pt x="5409856" y="1048497"/>
                  </a:cubicBezTo>
                  <a:cubicBezTo>
                    <a:pt x="5917917" y="1521814"/>
                    <a:pt x="5540542" y="2206373"/>
                    <a:pt x="4692316" y="2491120"/>
                  </a:cubicBezTo>
                  <a:lnTo>
                    <a:pt x="0" y="2491120"/>
                  </a:lnTo>
                  <a:lnTo>
                    <a:pt x="0" y="2491120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IN" dirty="0">
                <a:latin typeface="+mj-lt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7FE60DE-FC17-48E3-BA4C-876346D81B6C}"/>
                </a:ext>
              </a:extLst>
            </p:cNvPr>
            <p:cNvSpPr/>
            <p:nvPr/>
          </p:nvSpPr>
          <p:spPr bwMode="gray">
            <a:xfrm>
              <a:off x="4831576" y="1374216"/>
              <a:ext cx="3081116" cy="4697990"/>
            </a:xfrm>
            <a:custGeom>
              <a:avLst/>
              <a:gdLst>
                <a:gd name="connsiteX0" fmla="*/ 838200 w 2247900"/>
                <a:gd name="connsiteY0" fmla="*/ 0 h 2432050"/>
                <a:gd name="connsiteX1" fmla="*/ 2108200 w 2247900"/>
                <a:gd name="connsiteY1" fmla="*/ 1009650 h 2432050"/>
                <a:gd name="connsiteX2" fmla="*/ 0 w 2247900"/>
                <a:gd name="connsiteY2" fmla="*/ 2432050 h 2432050"/>
                <a:gd name="connsiteX0" fmla="*/ 838200 w 2260600"/>
                <a:gd name="connsiteY0" fmla="*/ 0 h 2432050"/>
                <a:gd name="connsiteX1" fmla="*/ 2108200 w 2260600"/>
                <a:gd name="connsiteY1" fmla="*/ 1009650 h 2432050"/>
                <a:gd name="connsiteX2" fmla="*/ 0 w 2260600"/>
                <a:gd name="connsiteY2" fmla="*/ 2432050 h 2432050"/>
                <a:gd name="connsiteX0" fmla="*/ 838200 w 2260600"/>
                <a:gd name="connsiteY0" fmla="*/ 0 h 2432050"/>
                <a:gd name="connsiteX1" fmla="*/ 2108200 w 2260600"/>
                <a:gd name="connsiteY1" fmla="*/ 1009650 h 2432050"/>
                <a:gd name="connsiteX2" fmla="*/ 0 w 2260600"/>
                <a:gd name="connsiteY2" fmla="*/ 2432050 h 2432050"/>
                <a:gd name="connsiteX0" fmla="*/ 838200 w 2260600"/>
                <a:gd name="connsiteY0" fmla="*/ 0 h 2432050"/>
                <a:gd name="connsiteX1" fmla="*/ 2108200 w 2260600"/>
                <a:gd name="connsiteY1" fmla="*/ 1009650 h 2432050"/>
                <a:gd name="connsiteX2" fmla="*/ 0 w 2260600"/>
                <a:gd name="connsiteY2" fmla="*/ 2432050 h 2432050"/>
                <a:gd name="connsiteX0" fmla="*/ 838200 w 2209800"/>
                <a:gd name="connsiteY0" fmla="*/ 0 h 2432050"/>
                <a:gd name="connsiteX1" fmla="*/ 2057400 w 2209800"/>
                <a:gd name="connsiteY1" fmla="*/ 844550 h 2432050"/>
                <a:gd name="connsiteX2" fmla="*/ 0 w 2209800"/>
                <a:gd name="connsiteY2" fmla="*/ 2432050 h 2432050"/>
                <a:gd name="connsiteX0" fmla="*/ 838200 w 2565400"/>
                <a:gd name="connsiteY0" fmla="*/ 0 h 2432050"/>
                <a:gd name="connsiteX1" fmla="*/ 2057400 w 2565400"/>
                <a:gd name="connsiteY1" fmla="*/ 844550 h 2432050"/>
                <a:gd name="connsiteX2" fmla="*/ 0 w 2565400"/>
                <a:gd name="connsiteY2" fmla="*/ 2432050 h 2432050"/>
                <a:gd name="connsiteX0" fmla="*/ 838200 w 2508250"/>
                <a:gd name="connsiteY0" fmla="*/ 0 h 2432050"/>
                <a:gd name="connsiteX1" fmla="*/ 2000250 w 2508250"/>
                <a:gd name="connsiteY1" fmla="*/ 850900 h 2432050"/>
                <a:gd name="connsiteX2" fmla="*/ 0 w 2508250"/>
                <a:gd name="connsiteY2" fmla="*/ 2432050 h 2432050"/>
                <a:gd name="connsiteX0" fmla="*/ 838200 w 2508250"/>
                <a:gd name="connsiteY0" fmla="*/ 0 h 2432050"/>
                <a:gd name="connsiteX1" fmla="*/ 2000250 w 2508250"/>
                <a:gd name="connsiteY1" fmla="*/ 850900 h 2432050"/>
                <a:gd name="connsiteX2" fmla="*/ 0 w 2508250"/>
                <a:gd name="connsiteY2" fmla="*/ 2432050 h 243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8250" h="2432050">
                  <a:moveTo>
                    <a:pt x="838200" y="0"/>
                  </a:moveTo>
                  <a:cubicBezTo>
                    <a:pt x="1543050" y="302154"/>
                    <a:pt x="1701800" y="521758"/>
                    <a:pt x="2000250" y="850900"/>
                  </a:cubicBezTo>
                  <a:cubicBezTo>
                    <a:pt x="2508250" y="1389592"/>
                    <a:pt x="984250" y="1923521"/>
                    <a:pt x="0" y="2432050"/>
                  </a:cubicBezTo>
                </a:path>
              </a:pathLst>
            </a:custGeom>
            <a:ln w="19050">
              <a:solidFill>
                <a:schemeClr val="bg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IN" dirty="0">
                <a:latin typeface="+mj-lt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2343DFA-C4A2-4ED7-9958-B5FB67E2D3FE}"/>
                </a:ext>
              </a:extLst>
            </p:cNvPr>
            <p:cNvSpPr/>
            <p:nvPr/>
          </p:nvSpPr>
          <p:spPr bwMode="gray">
            <a:xfrm>
              <a:off x="1539338" y="1255180"/>
              <a:ext cx="3838298" cy="73009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Incorporated in Feb 2006, with the objective of developing a </a:t>
              </a:r>
              <a:r>
                <a:rPr lang="en-GB" sz="900" dirty="0">
                  <a:solidFill>
                    <a:schemeClr val="tx1"/>
                  </a:solidFill>
                  <a:latin typeface="+mj-lt"/>
                </a:rPr>
                <a:t>state-of-the-art Special Economic Zone in Mangalore that could primarily cater to the </a:t>
              </a:r>
              <a:r>
                <a:rPr lang="en-IN" sz="900" dirty="0">
                  <a:solidFill>
                    <a:schemeClr val="tx1"/>
                  </a:solidFill>
                  <a:latin typeface="+mj-lt"/>
                </a:rPr>
                <a:t>fast growing global </a:t>
              </a:r>
              <a:r>
                <a:rPr lang="en-GB" sz="900" dirty="0">
                  <a:solidFill>
                    <a:schemeClr val="tx1"/>
                  </a:solidFill>
                  <a:latin typeface="+mj-lt"/>
                </a:rPr>
                <a:t>and domestic </a:t>
              </a:r>
              <a:r>
                <a:rPr lang="en-IN" sz="900" dirty="0">
                  <a:solidFill>
                    <a:schemeClr val="tx1"/>
                  </a:solidFill>
                  <a:latin typeface="+mj-lt"/>
                </a:rPr>
                <a:t>market for </a:t>
              </a: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Petroleum, Petrochemical &amp; Specialty Chemicals</a:t>
              </a:r>
              <a:endParaRPr lang="en-IN" sz="9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865E4AB-5B2B-4FBB-9E34-86F5494EC3BB}"/>
                </a:ext>
              </a:extLst>
            </p:cNvPr>
            <p:cNvSpPr/>
            <p:nvPr/>
          </p:nvSpPr>
          <p:spPr bwMode="gray">
            <a:xfrm>
              <a:off x="3737868" y="2153512"/>
              <a:ext cx="2477908" cy="60470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IN" sz="900" dirty="0">
                  <a:solidFill>
                    <a:schemeClr val="tx1"/>
                  </a:solidFill>
                  <a:latin typeface="+mj-lt"/>
                </a:rPr>
                <a:t>Notified as a sector specific SEZ (petroleum and petrochemical) </a:t>
              </a:r>
            </a:p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IN" sz="900" dirty="0">
                  <a:solidFill>
                    <a:schemeClr val="tx1"/>
                  </a:solidFill>
                  <a:latin typeface="+mj-lt"/>
                </a:rPr>
                <a:t>Environmental clearance obtained 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E5F5941-C9E9-49E5-80DE-70DC3015A3E8}"/>
                </a:ext>
              </a:extLst>
            </p:cNvPr>
            <p:cNvSpPr/>
            <p:nvPr/>
          </p:nvSpPr>
          <p:spPr bwMode="gray">
            <a:xfrm>
              <a:off x="3569605" y="3037559"/>
              <a:ext cx="2074712" cy="6047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US" sz="900" dirty="0">
                  <a:solidFill>
                    <a:schemeClr val="tx1"/>
                  </a:solidFill>
                </a:rPr>
                <a:t>Land acquisition substantially completed </a:t>
              </a:r>
            </a:p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US" sz="900" dirty="0">
                  <a:solidFill>
                    <a:schemeClr val="tx1"/>
                  </a:solidFill>
                </a:rPr>
                <a:t>Commenced d</a:t>
              </a:r>
              <a:r>
                <a:rPr lang="en-IN" altLang="en-US" sz="900" dirty="0" err="1">
                  <a:solidFill>
                    <a:schemeClr val="tx1"/>
                  </a:solidFill>
                </a:rPr>
                <a:t>evelopment</a:t>
              </a:r>
              <a:r>
                <a:rPr lang="en-IN" altLang="en-US" sz="900" dirty="0">
                  <a:solidFill>
                    <a:schemeClr val="tx1"/>
                  </a:solidFill>
                </a:rPr>
                <a:t> &amp; relocation of displaced people </a:t>
              </a:r>
              <a:endParaRPr lang="en-IN" sz="9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046B413-A96B-4533-B06E-F12AD2E4C536}"/>
                </a:ext>
              </a:extLst>
            </p:cNvPr>
            <p:cNvSpPr/>
            <p:nvPr/>
          </p:nvSpPr>
          <p:spPr bwMode="gray">
            <a:xfrm>
              <a:off x="3142598" y="3815266"/>
              <a:ext cx="1536589" cy="6047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IN" sz="900" dirty="0">
                  <a:solidFill>
                    <a:schemeClr val="tx1"/>
                  </a:solidFill>
                  <a:latin typeface="+mj-lt"/>
                </a:rPr>
                <a:t>R&amp;R colonies development substantially completed 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5A3AE29-6C67-4948-8B10-84126D4D79EB}"/>
                </a:ext>
              </a:extLst>
            </p:cNvPr>
            <p:cNvSpPr/>
            <p:nvPr/>
          </p:nvSpPr>
          <p:spPr bwMode="gray">
            <a:xfrm>
              <a:off x="459916" y="5210379"/>
              <a:ext cx="1669930" cy="60470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First tranche of external infrastructure completed</a:t>
              </a:r>
            </a:p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IN" sz="900" dirty="0">
                  <a:solidFill>
                    <a:schemeClr val="tx1"/>
                  </a:solidFill>
                  <a:latin typeface="+mj-lt"/>
                </a:rPr>
                <a:t>Formally declared ”Operational SEZ” 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C78E050-0B33-4394-BD77-9C136710AB48}"/>
                </a:ext>
              </a:extLst>
            </p:cNvPr>
            <p:cNvSpPr/>
            <p:nvPr/>
          </p:nvSpPr>
          <p:spPr bwMode="gray">
            <a:xfrm>
              <a:off x="459916" y="4526313"/>
              <a:ext cx="2754114" cy="6047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Font typeface="Wingdings" pitchFamily="2" charset="2"/>
                <a:buChar char="§"/>
                <a:defRPr/>
              </a:pP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Zone has been upgraded into a “Multi-Product” SEZ with the sanction of the Board of Approval in the Department of Commerce, </a:t>
              </a:r>
              <a:r>
                <a:rPr lang="en-US" sz="900" dirty="0" err="1">
                  <a:solidFill>
                    <a:schemeClr val="tx1"/>
                  </a:solidFill>
                  <a:latin typeface="+mj-lt"/>
                </a:rPr>
                <a:t>GoI</a:t>
              </a: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 in September</a:t>
              </a:r>
              <a:r>
                <a:rPr lang="en-US" sz="900" dirty="0"/>
                <a:t>,</a:t>
              </a:r>
              <a:r>
                <a:rPr lang="en-US" sz="900" dirty="0">
                  <a:solidFill>
                    <a:schemeClr val="tx1"/>
                  </a:solidFill>
                  <a:latin typeface="+mj-lt"/>
                </a:rPr>
                <a:t>2013</a:t>
              </a:r>
              <a:endParaRPr lang="en-IN" sz="900" dirty="0">
                <a:solidFill>
                  <a:schemeClr val="tx1"/>
                </a:solidFill>
                <a:latin typeface="+mj-lt"/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45E933F-4D5F-4E3C-BADF-D720E3C23394}"/>
                </a:ext>
              </a:extLst>
            </p:cNvPr>
            <p:cNvCxnSpPr>
              <a:stCxn id="33" idx="3"/>
              <a:endCxn id="53" idx="2"/>
            </p:cNvCxnSpPr>
            <p:nvPr/>
          </p:nvCxnSpPr>
          <p:spPr bwMode="gray">
            <a:xfrm>
              <a:off x="5377637" y="1620226"/>
              <a:ext cx="920684" cy="8729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175143E-C57C-4826-976E-07B01A16C6EA}"/>
                </a:ext>
              </a:extLst>
            </p:cNvPr>
            <p:cNvCxnSpPr>
              <a:stCxn id="34" idx="3"/>
              <a:endCxn id="52" idx="2"/>
            </p:cNvCxnSpPr>
            <p:nvPr/>
          </p:nvCxnSpPr>
          <p:spPr bwMode="gray">
            <a:xfrm>
              <a:off x="6215776" y="2455072"/>
              <a:ext cx="67146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97CF4335-D0C8-413E-9C84-328C56CCB4B1}"/>
                </a:ext>
              </a:extLst>
            </p:cNvPr>
            <p:cNvCxnSpPr>
              <a:stCxn id="35" idx="3"/>
              <a:endCxn id="51" idx="2"/>
            </p:cNvCxnSpPr>
            <p:nvPr/>
          </p:nvCxnSpPr>
          <p:spPr bwMode="gray">
            <a:xfrm>
              <a:off x="5644317" y="3340706"/>
              <a:ext cx="142706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C86CFA17-6E10-4FAC-8ADA-03294D996214}"/>
                </a:ext>
              </a:extLst>
            </p:cNvPr>
            <p:cNvCxnSpPr>
              <a:stCxn id="36" idx="3"/>
              <a:endCxn id="50" idx="2"/>
            </p:cNvCxnSpPr>
            <p:nvPr/>
          </p:nvCxnSpPr>
          <p:spPr bwMode="gray">
            <a:xfrm>
              <a:off x="4679187" y="4116827"/>
              <a:ext cx="185406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7DFAC0F-3C78-4298-980C-B2D2CE2F1410}"/>
                </a:ext>
              </a:extLst>
            </p:cNvPr>
            <p:cNvCxnSpPr>
              <a:stCxn id="39" idx="3"/>
              <a:endCxn id="49" idx="2"/>
            </p:cNvCxnSpPr>
            <p:nvPr/>
          </p:nvCxnSpPr>
          <p:spPr bwMode="gray">
            <a:xfrm>
              <a:off x="3214031" y="4827874"/>
              <a:ext cx="2482671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8A020ED-FC88-4172-9B2C-CB3480D05BBA}"/>
                </a:ext>
              </a:extLst>
            </p:cNvPr>
            <p:cNvCxnSpPr>
              <a:stCxn id="38" idx="3"/>
              <a:endCxn id="48" idx="2"/>
            </p:cNvCxnSpPr>
            <p:nvPr/>
          </p:nvCxnSpPr>
          <p:spPr bwMode="gray">
            <a:xfrm>
              <a:off x="2129846" y="5513526"/>
              <a:ext cx="2660458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ound Same Side Corner Rectangle 47">
              <a:extLst>
                <a:ext uri="{FF2B5EF4-FFF2-40B4-BE49-F238E27FC236}">
                  <a16:creationId xmlns:a16="http://schemas.microsoft.com/office/drawing/2014/main" id="{73717E44-AA7C-4669-8DA0-ACCCAD9D8133}"/>
                </a:ext>
              </a:extLst>
            </p:cNvPr>
            <p:cNvSpPr/>
            <p:nvPr/>
          </p:nvSpPr>
          <p:spPr bwMode="gray">
            <a:xfrm>
              <a:off x="4790304" y="5154828"/>
              <a:ext cx="596857" cy="715809"/>
            </a:xfrm>
            <a:prstGeom prst="round2SameRect">
              <a:avLst>
                <a:gd name="adj1" fmla="val 27778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2014</a:t>
              </a:r>
              <a:endParaRPr lang="en-IN" sz="12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9" name="Round Same Side Corner Rectangle 48">
              <a:extLst>
                <a:ext uri="{FF2B5EF4-FFF2-40B4-BE49-F238E27FC236}">
                  <a16:creationId xmlns:a16="http://schemas.microsoft.com/office/drawing/2014/main" id="{093614F8-A0EE-4178-8385-F245DFD9B776}"/>
                </a:ext>
              </a:extLst>
            </p:cNvPr>
            <p:cNvSpPr/>
            <p:nvPr/>
          </p:nvSpPr>
          <p:spPr bwMode="gray">
            <a:xfrm>
              <a:off x="5696702" y="4470763"/>
              <a:ext cx="596857" cy="715808"/>
            </a:xfrm>
            <a:prstGeom prst="round2SameRect">
              <a:avLst>
                <a:gd name="adj1" fmla="val 27778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2013</a:t>
              </a:r>
              <a:endParaRPr lang="en-IN" sz="12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0" name="Round Same Side Corner Rectangle 49">
              <a:extLst>
                <a:ext uri="{FF2B5EF4-FFF2-40B4-BE49-F238E27FC236}">
                  <a16:creationId xmlns:a16="http://schemas.microsoft.com/office/drawing/2014/main" id="{1672522A-C224-4EC4-BD23-E430B84F1C37}"/>
                </a:ext>
              </a:extLst>
            </p:cNvPr>
            <p:cNvSpPr/>
            <p:nvPr/>
          </p:nvSpPr>
          <p:spPr bwMode="gray">
            <a:xfrm>
              <a:off x="6533253" y="3759716"/>
              <a:ext cx="596857" cy="715808"/>
            </a:xfrm>
            <a:prstGeom prst="round2SameRect">
              <a:avLst>
                <a:gd name="adj1" fmla="val 27778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2011</a:t>
              </a:r>
              <a:endParaRPr lang="en-IN" sz="12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1" name="Round Same Side Corner Rectangle 50">
              <a:extLst>
                <a:ext uri="{FF2B5EF4-FFF2-40B4-BE49-F238E27FC236}">
                  <a16:creationId xmlns:a16="http://schemas.microsoft.com/office/drawing/2014/main" id="{07B70E3A-A9C2-4C22-9A22-8A16C01CF85C}"/>
                </a:ext>
              </a:extLst>
            </p:cNvPr>
            <p:cNvSpPr/>
            <p:nvPr/>
          </p:nvSpPr>
          <p:spPr bwMode="gray">
            <a:xfrm>
              <a:off x="7071377" y="2982009"/>
              <a:ext cx="596857" cy="715808"/>
            </a:xfrm>
            <a:prstGeom prst="round2SameRect">
              <a:avLst>
                <a:gd name="adj1" fmla="val 27778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2009</a:t>
              </a:r>
              <a:endParaRPr lang="en-IN" sz="12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2" name="Round Same Side Corner Rectangle 51">
              <a:extLst>
                <a:ext uri="{FF2B5EF4-FFF2-40B4-BE49-F238E27FC236}">
                  <a16:creationId xmlns:a16="http://schemas.microsoft.com/office/drawing/2014/main" id="{08BDA0AE-ACB3-46AC-891F-8DDC76A5FC06}"/>
                </a:ext>
              </a:extLst>
            </p:cNvPr>
            <p:cNvSpPr/>
            <p:nvPr/>
          </p:nvSpPr>
          <p:spPr bwMode="gray">
            <a:xfrm>
              <a:off x="6887241" y="2153512"/>
              <a:ext cx="503201" cy="604707"/>
            </a:xfrm>
            <a:prstGeom prst="round2SameRect">
              <a:avLst>
                <a:gd name="adj1" fmla="val 27778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2008</a:t>
              </a:r>
              <a:endParaRPr lang="en-IN" sz="12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3" name="Round Same Side Corner Rectangle 52">
              <a:extLst>
                <a:ext uri="{FF2B5EF4-FFF2-40B4-BE49-F238E27FC236}">
                  <a16:creationId xmlns:a16="http://schemas.microsoft.com/office/drawing/2014/main" id="{9F5BF364-C858-412A-805A-7D5F549D7813}"/>
                </a:ext>
              </a:extLst>
            </p:cNvPr>
            <p:cNvSpPr/>
            <p:nvPr/>
          </p:nvSpPr>
          <p:spPr bwMode="gray">
            <a:xfrm>
              <a:off x="6298320" y="1428180"/>
              <a:ext cx="463517" cy="557093"/>
            </a:xfrm>
            <a:prstGeom prst="round2SameRect">
              <a:avLst>
                <a:gd name="adj1" fmla="val 27778"/>
                <a:gd name="adj2" fmla="val 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+mj-lt"/>
                </a:rPr>
                <a:t>2006</a:t>
              </a:r>
              <a:endParaRPr lang="en-IN" sz="1200" b="1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CD0345C-350F-42F1-9356-2260ADC0625C}"/>
                </a:ext>
              </a:extLst>
            </p:cNvPr>
            <p:cNvSpPr/>
            <p:nvPr/>
          </p:nvSpPr>
          <p:spPr bwMode="gray">
            <a:xfrm>
              <a:off x="294828" y="2502687"/>
              <a:ext cx="2682682" cy="1331626"/>
            </a:xfrm>
            <a:prstGeom prst="rect">
              <a:avLst/>
            </a:prstGeom>
            <a:solidFill>
              <a:schemeClr val="bg1"/>
            </a:solidFill>
            <a:ln w="12700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/>
            <a:lstStyle/>
            <a:p>
              <a:pPr algn="ctr">
                <a:lnSpc>
                  <a:spcPct val="110000"/>
                </a:lnSpc>
                <a:spcBef>
                  <a:spcPts val="300"/>
                </a:spcBef>
                <a:buClr>
                  <a:srgbClr val="A50021"/>
                </a:buClr>
                <a:defRPr/>
              </a:pPr>
              <a:r>
                <a:rPr lang="en-US" sz="1200" b="1" i="1" dirty="0">
                  <a:solidFill>
                    <a:schemeClr val="tx2"/>
                  </a:solidFill>
                  <a:latin typeface="+mj-lt"/>
                </a:rPr>
                <a:t>MSEZL is the best and well developed manufacturing oriented SEZ in Karnataka</a:t>
              </a:r>
              <a:endParaRPr lang="en-IN" sz="1200" b="1" i="1" dirty="0">
                <a:solidFill>
                  <a:schemeClr val="tx2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14">
            <a:extLst>
              <a:ext uri="{FF2B5EF4-FFF2-40B4-BE49-F238E27FC236}">
                <a16:creationId xmlns:a16="http://schemas.microsoft.com/office/drawing/2014/main" id="{5DD82526-10CB-42DE-947A-DFFCF005F76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9100" y="457202"/>
            <a:ext cx="85725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3152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Location &amp; Connectivity</a:t>
            </a:r>
          </a:p>
        </p:txBody>
      </p:sp>
      <p:sp>
        <p:nvSpPr>
          <p:cNvPr id="21" name="AutoShape 8">
            <a:extLst>
              <a:ext uri="{FF2B5EF4-FFF2-40B4-BE49-F238E27FC236}">
                <a16:creationId xmlns:a16="http://schemas.microsoft.com/office/drawing/2014/main" id="{A9585734-2C64-420B-A397-CB8E52F38CC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6613" y="1819275"/>
            <a:ext cx="2998787" cy="1081088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</p:spPr>
        <p:txBody>
          <a:bodyPr lIns="72000" tIns="36000" rIns="36000" bIns="36000" anchor="ctr"/>
          <a:lstStyle/>
          <a:p>
            <a:pPr marL="180000" indent="-180000">
              <a:lnSpc>
                <a:spcPct val="110000"/>
              </a:lnSpc>
              <a:spcBef>
                <a:spcPts val="3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1200" dirty="0">
                <a:latin typeface="+mj-lt"/>
              </a:rPr>
              <a:t>Connected to 3 National Highways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>
                <a:latin typeface="+mj-lt"/>
              </a:rPr>
              <a:t>NH 48, Mangalore to Bangalore 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>
                <a:latin typeface="+mj-lt"/>
              </a:rPr>
              <a:t>NH 66, Mumbai to Cochin 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>
                <a:latin typeface="+mj-lt"/>
              </a:rPr>
              <a:t>NH 13, Solapur to Mangalore </a:t>
            </a:r>
            <a:endParaRPr lang="en-IN" sz="1200" dirty="0">
              <a:latin typeface="+mj-lt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58C4DE-E378-4114-B74D-A4601AFA7F79}"/>
              </a:ext>
            </a:extLst>
          </p:cNvPr>
          <p:cNvSpPr>
            <a:spLocks noChangeAspect="1"/>
          </p:cNvSpPr>
          <p:nvPr/>
        </p:nvSpPr>
        <p:spPr bwMode="gray">
          <a:xfrm>
            <a:off x="184150" y="2141538"/>
            <a:ext cx="438150" cy="436562"/>
          </a:xfrm>
          <a:prstGeom prst="ellipse">
            <a:avLst/>
          </a:prstGeom>
          <a:solidFill>
            <a:schemeClr val="tx2"/>
          </a:solidFill>
          <a:ln w="22225"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3" name="AutoShape 8">
            <a:extLst>
              <a:ext uri="{FF2B5EF4-FFF2-40B4-BE49-F238E27FC236}">
                <a16:creationId xmlns:a16="http://schemas.microsoft.com/office/drawing/2014/main" id="{60B86CED-FB11-407C-8F7F-DD0496D64AC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6613" y="3076577"/>
            <a:ext cx="2998787" cy="108267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</p:spPr>
        <p:txBody>
          <a:bodyPr lIns="72000" tIns="36000" rIns="36000" bIns="36000" anchor="ctr"/>
          <a:lstStyle/>
          <a:p>
            <a:pPr marL="228600" indent="-171450"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+mj-lt"/>
              </a:rPr>
              <a:t>Mangalore International Airport is 5 </a:t>
            </a:r>
            <a:r>
              <a:rPr lang="en-US" sz="1200" dirty="0" err="1">
                <a:latin typeface="+mj-lt"/>
              </a:rPr>
              <a:t>kms</a:t>
            </a:r>
            <a:r>
              <a:rPr lang="en-US" sz="1200" dirty="0">
                <a:latin typeface="+mj-lt"/>
              </a:rPr>
              <a:t> away from MSEZ 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>
                <a:latin typeface="+mj-lt"/>
              </a:rPr>
              <a:t>Provides direct access to Middle East countries &amp; major Indian cities</a:t>
            </a:r>
            <a:endParaRPr lang="en-IN" sz="1200" dirty="0">
              <a:latin typeface="+mj-lt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AAB0A2-E81A-46AC-8B6B-DC37515116FE}"/>
              </a:ext>
            </a:extLst>
          </p:cNvPr>
          <p:cNvSpPr>
            <a:spLocks noChangeAspect="1"/>
          </p:cNvSpPr>
          <p:nvPr/>
        </p:nvSpPr>
        <p:spPr bwMode="gray">
          <a:xfrm>
            <a:off x="184150" y="3398838"/>
            <a:ext cx="438150" cy="438150"/>
          </a:xfrm>
          <a:prstGeom prst="ellipse">
            <a:avLst/>
          </a:prstGeom>
          <a:solidFill>
            <a:schemeClr val="tx2"/>
          </a:solidFill>
          <a:ln w="22225"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25" name="AutoShape 8">
            <a:extLst>
              <a:ext uri="{FF2B5EF4-FFF2-40B4-BE49-F238E27FC236}">
                <a16:creationId xmlns:a16="http://schemas.microsoft.com/office/drawing/2014/main" id="{6A4E24D3-D5F9-47BD-A100-5A48D9A99820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6613" y="4333877"/>
            <a:ext cx="2998787" cy="1082675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</p:spPr>
        <p:txBody>
          <a:bodyPr lIns="72000" tIns="36000" rIns="36000" bIns="36000" anchor="ctr"/>
          <a:lstStyle/>
          <a:p>
            <a:pPr marL="180000" indent="-180000">
              <a:lnSpc>
                <a:spcPct val="110000"/>
              </a:lnSpc>
              <a:spcBef>
                <a:spcPts val="3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1200" dirty="0">
                <a:latin typeface="+mj-lt"/>
              </a:rPr>
              <a:t>New Mangalore Port is just 8 </a:t>
            </a:r>
            <a:r>
              <a:rPr lang="en-US" sz="1200" dirty="0" err="1">
                <a:latin typeface="+mj-lt"/>
              </a:rPr>
              <a:t>kms</a:t>
            </a:r>
            <a:endParaRPr lang="en-US" sz="1200" dirty="0">
              <a:latin typeface="+mj-lt"/>
            </a:endParaRP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>
                <a:latin typeface="+mj-lt"/>
              </a:rPr>
              <a:t>Connects developed countries across the globe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IN" sz="1200" dirty="0">
                <a:latin typeface="+mj-lt"/>
              </a:rPr>
              <a:t>Deepest in west coast (15mt draft)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D6DD878-566E-40DC-893B-2C8A1A1F7E6F}"/>
              </a:ext>
            </a:extLst>
          </p:cNvPr>
          <p:cNvSpPr>
            <a:spLocks noChangeAspect="1"/>
          </p:cNvSpPr>
          <p:nvPr/>
        </p:nvSpPr>
        <p:spPr bwMode="gray">
          <a:xfrm>
            <a:off x="184150" y="4657727"/>
            <a:ext cx="438150" cy="436563"/>
          </a:xfrm>
          <a:prstGeom prst="ellipse">
            <a:avLst/>
          </a:prstGeom>
          <a:solidFill>
            <a:schemeClr val="tx2"/>
          </a:solidFill>
          <a:ln w="22225"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3</a:t>
            </a:r>
          </a:p>
        </p:txBody>
      </p:sp>
      <p:sp>
        <p:nvSpPr>
          <p:cNvPr id="27" name="AutoShape 8">
            <a:extLst>
              <a:ext uri="{FF2B5EF4-FFF2-40B4-BE49-F238E27FC236}">
                <a16:creationId xmlns:a16="http://schemas.microsoft.com/office/drawing/2014/main" id="{2C12FAE1-46A5-471A-AA10-639FA5395FBF}"/>
              </a:ext>
            </a:extLst>
          </p:cNvPr>
          <p:cNvSpPr>
            <a:spLocks noChangeArrowheads="1"/>
          </p:cNvSpPr>
          <p:nvPr/>
        </p:nvSpPr>
        <p:spPr bwMode="gray">
          <a:xfrm>
            <a:off x="836613" y="5592765"/>
            <a:ext cx="2998787" cy="1081087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 algn="ctr">
            <a:noFill/>
            <a:round/>
            <a:headEnd/>
            <a:tailEnd/>
          </a:ln>
        </p:spPr>
        <p:txBody>
          <a:bodyPr lIns="72000" tIns="36000" rIns="36000" bIns="36000" anchor="ctr"/>
          <a:lstStyle/>
          <a:p>
            <a:pPr marL="180000" indent="-180000">
              <a:lnSpc>
                <a:spcPct val="110000"/>
              </a:lnSpc>
              <a:spcBef>
                <a:spcPts val="300"/>
              </a:spcBef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en-US" sz="1200" dirty="0">
                <a:latin typeface="+mj-lt"/>
              </a:rPr>
              <a:t>Connected to 3 Railway Network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 err="1">
                <a:latin typeface="+mj-lt"/>
              </a:rPr>
              <a:t>Konkan</a:t>
            </a:r>
            <a:r>
              <a:rPr lang="en-US" sz="1200" dirty="0">
                <a:latin typeface="+mj-lt"/>
              </a:rPr>
              <a:t> Railways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>
                <a:latin typeface="+mj-lt"/>
              </a:rPr>
              <a:t>South Western Railways</a:t>
            </a:r>
          </a:p>
          <a:p>
            <a:pPr marL="285750" indent="-171450">
              <a:buFont typeface="Arial" panose="020B0604020202020204" pitchFamily="34" charset="0"/>
              <a:buChar char="–"/>
              <a:defRPr/>
            </a:pPr>
            <a:r>
              <a:rPr lang="en-US" sz="1200" dirty="0">
                <a:latin typeface="+mj-lt"/>
              </a:rPr>
              <a:t>Southern Railways</a:t>
            </a:r>
            <a:endParaRPr lang="en-IN" sz="1200" dirty="0">
              <a:latin typeface="+mj-lt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72EBB13-2F81-4292-804B-A4B76EFDE2A1}"/>
              </a:ext>
            </a:extLst>
          </p:cNvPr>
          <p:cNvSpPr>
            <a:spLocks noChangeAspect="1"/>
          </p:cNvSpPr>
          <p:nvPr/>
        </p:nvSpPr>
        <p:spPr bwMode="gray">
          <a:xfrm>
            <a:off x="184150" y="5915027"/>
            <a:ext cx="438150" cy="436563"/>
          </a:xfrm>
          <a:prstGeom prst="ellipse">
            <a:avLst/>
          </a:prstGeom>
          <a:solidFill>
            <a:schemeClr val="tx2"/>
          </a:solidFill>
          <a:ln w="22225">
            <a:noFill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sz="1600" dirty="0">
                <a:solidFill>
                  <a:schemeClr val="bg1"/>
                </a:solidFill>
                <a:latin typeface="+mj-lt"/>
              </a:rPr>
              <a:t>4</a:t>
            </a:r>
          </a:p>
        </p:txBody>
      </p:sp>
      <p:pic>
        <p:nvPicPr>
          <p:cNvPr id="26636" name="Picture 3" descr="ISPRL.jpg">
            <a:extLst>
              <a:ext uri="{FF2B5EF4-FFF2-40B4-BE49-F238E27FC236}">
                <a16:creationId xmlns:a16="http://schemas.microsoft.com/office/drawing/2014/main" id="{E6A5A037-F2ED-4CD1-9A1D-919FF25D1F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806" y="1785926"/>
            <a:ext cx="4689475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23">
            <a:extLst>
              <a:ext uri="{FF2B5EF4-FFF2-40B4-BE49-F238E27FC236}">
                <a16:creationId xmlns:a16="http://schemas.microsoft.com/office/drawing/2014/main" id="{A49A6C75-E5F0-45E1-909E-2A0177649871}"/>
              </a:ext>
            </a:extLst>
          </p:cNvPr>
          <p:cNvGrpSpPr>
            <a:grpSpLocks/>
          </p:cNvGrpSpPr>
          <p:nvPr/>
        </p:nvGrpSpPr>
        <p:grpSpPr bwMode="auto">
          <a:xfrm>
            <a:off x="514351" y="1662113"/>
            <a:ext cx="8558213" cy="5134910"/>
            <a:chOff x="5065217" y="1434557"/>
            <a:chExt cx="3449354" cy="2228046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9073425-1EA5-45E5-BE4E-C5B3FEDC6CC3}"/>
                </a:ext>
              </a:extLst>
            </p:cNvPr>
            <p:cNvSpPr/>
            <p:nvPr/>
          </p:nvSpPr>
          <p:spPr bwMode="gray">
            <a:xfrm>
              <a:off x="5839418" y="1591608"/>
              <a:ext cx="1733315" cy="1733757"/>
            </a:xfrm>
            <a:prstGeom prst="ellipse">
              <a:avLst/>
            </a:prstGeom>
            <a:noFill/>
            <a:ln w="5715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IN" sz="3600" dirty="0">
                <a:latin typeface="+mj-lt"/>
              </a:endParaRPr>
            </a:p>
          </p:txBody>
        </p:sp>
        <p:sp>
          <p:nvSpPr>
            <p:cNvPr id="26" name="Text Box 6">
              <a:extLst>
                <a:ext uri="{FF2B5EF4-FFF2-40B4-BE49-F238E27FC236}">
                  <a16:creationId xmlns:a16="http://schemas.microsoft.com/office/drawing/2014/main" id="{D5044B09-DC3F-4D54-8197-33682E639172}"/>
                </a:ext>
              </a:extLst>
            </p:cNvPr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7033351" y="1434557"/>
              <a:ext cx="1175378" cy="13431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393700" lvl="1" indent="-214313">
                <a:lnSpc>
                  <a:spcPts val="1200"/>
                </a:lnSpc>
                <a:spcBef>
                  <a:spcPts val="200"/>
                </a:spcBef>
                <a:buFont typeface="Wingdings" panose="05000000000000000000" pitchFamily="2" charset="2"/>
                <a:buChar char="§"/>
                <a:defRPr/>
              </a:pPr>
              <a:r>
                <a:rPr lang="en-US" sz="1200" dirty="0">
                  <a:latin typeface="+mj-lt"/>
                  <a:cs typeface="+mn-cs"/>
                </a:rPr>
                <a:t>Robust  industrial infrastructure with planned social infrastructure</a:t>
              </a:r>
            </a:p>
          </p:txBody>
        </p:sp>
        <p:sp>
          <p:nvSpPr>
            <p:cNvPr id="27" name="Text Box 6">
              <a:extLst>
                <a:ext uri="{FF2B5EF4-FFF2-40B4-BE49-F238E27FC236}">
                  <a16:creationId xmlns:a16="http://schemas.microsoft.com/office/drawing/2014/main" id="{A948B6D6-0BAB-4885-BFA6-ED0D9AC47A8B}"/>
                </a:ext>
              </a:extLst>
            </p:cNvPr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5065217" y="2404414"/>
              <a:ext cx="664149" cy="1715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180000" indent="-180000">
                <a:spcBef>
                  <a:spcPts val="200"/>
                </a:spcBef>
                <a:buClr>
                  <a:schemeClr val="tx1"/>
                </a:buClr>
                <a:buFont typeface="Wingdings" pitchFamily="2" charset="2"/>
                <a:buChar char="§"/>
                <a:defRPr/>
              </a:pPr>
              <a:r>
                <a:rPr lang="en-IN" sz="1200" dirty="0">
                  <a:latin typeface="+mj-lt"/>
                  <a:cs typeface="+mn-cs"/>
                </a:rPr>
                <a:t>Acquired through</a:t>
              </a:r>
            </a:p>
            <a:p>
              <a:pPr>
                <a:spcBef>
                  <a:spcPts val="200"/>
                </a:spcBef>
                <a:buClr>
                  <a:schemeClr val="tx1"/>
                </a:buClr>
                <a:defRPr/>
              </a:pPr>
              <a:r>
                <a:rPr lang="en-IN" sz="1200" dirty="0" err="1">
                  <a:latin typeface="+mj-lt"/>
                  <a:cs typeface="+mn-cs"/>
                </a:rPr>
                <a:t>Govt</a:t>
              </a:r>
              <a:r>
                <a:rPr lang="en-IN" sz="1200" dirty="0">
                  <a:latin typeface="+mj-lt"/>
                  <a:cs typeface="+mn-cs"/>
                </a:rPr>
                <a:t> of Karnataka</a:t>
              </a:r>
            </a:p>
          </p:txBody>
        </p:sp>
        <p:sp>
          <p:nvSpPr>
            <p:cNvPr id="28" name="Text Box 6">
              <a:extLst>
                <a:ext uri="{FF2B5EF4-FFF2-40B4-BE49-F238E27FC236}">
                  <a16:creationId xmlns:a16="http://schemas.microsoft.com/office/drawing/2014/main" id="{E4628DF3-57C3-4519-87A5-83FBE0587C63}"/>
                </a:ext>
              </a:extLst>
            </p:cNvPr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7698780" y="2313490"/>
              <a:ext cx="815791" cy="51414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393700" lvl="1" indent="-214313">
                <a:spcBef>
                  <a:spcPts val="2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/>
              </a:pPr>
              <a:r>
                <a:rPr lang="en-US" sz="1200" dirty="0">
                  <a:latin typeface="+mj-lt"/>
                  <a:cs typeface="+mn-cs"/>
                </a:rPr>
                <a:t>From neighboring companies</a:t>
              </a:r>
            </a:p>
            <a:p>
              <a:pPr marL="393700" lvl="1" indent="-214313">
                <a:spcBef>
                  <a:spcPts val="2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/>
              </a:pPr>
              <a:r>
                <a:rPr lang="en-US" sz="1200" dirty="0">
                  <a:latin typeface="+mj-lt"/>
                  <a:cs typeface="+mn-cs"/>
                </a:rPr>
                <a:t>Companies with in SEZ</a:t>
              </a:r>
            </a:p>
            <a:p>
              <a:pPr marL="393700" lvl="1" indent="-214313">
                <a:spcBef>
                  <a:spcPts val="2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/>
              </a:pPr>
              <a:r>
                <a:rPr lang="en-US" sz="1200" dirty="0">
                  <a:latin typeface="+mj-lt"/>
                  <a:cs typeface="+mn-cs"/>
                </a:rPr>
                <a:t>Duty-free imports from Middle East</a:t>
              </a:r>
            </a:p>
            <a:p>
              <a:pPr marL="180000" indent="-180000">
                <a:spcBef>
                  <a:spcPts val="200"/>
                </a:spcBef>
                <a:buClr>
                  <a:srgbClr val="A50021"/>
                </a:buClr>
                <a:buFont typeface="Wingdings" pitchFamily="2" charset="2"/>
                <a:buChar char="§"/>
                <a:defRPr/>
              </a:pPr>
              <a:endParaRPr lang="en-IN" sz="1200" dirty="0">
                <a:latin typeface="+mj-lt"/>
                <a:cs typeface="+mn-cs"/>
              </a:endParaRPr>
            </a:p>
          </p:txBody>
        </p:sp>
        <p:sp>
          <p:nvSpPr>
            <p:cNvPr id="30" name="Text Box 6">
              <a:extLst>
                <a:ext uri="{FF2B5EF4-FFF2-40B4-BE49-F238E27FC236}">
                  <a16:creationId xmlns:a16="http://schemas.microsoft.com/office/drawing/2014/main" id="{632E152A-E74A-48B3-9855-C9F263975A2F}"/>
                </a:ext>
              </a:extLst>
            </p:cNvPr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7281608" y="3079457"/>
              <a:ext cx="834346" cy="5831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marL="393700" lvl="1" indent="-214313">
                <a:spcBef>
                  <a:spcPts val="2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/>
              </a:pPr>
              <a:r>
                <a:rPr lang="en-US" sz="1200" dirty="0">
                  <a:latin typeface="+mj-lt"/>
                  <a:cs typeface="+mn-cs"/>
                </a:rPr>
                <a:t>Overall Environment Clearance for the SEZ from Ministry of Environment &amp; Forests in place</a:t>
              </a:r>
            </a:p>
            <a:p>
              <a:pPr marL="393700" lvl="1" indent="-214313">
                <a:spcBef>
                  <a:spcPts val="200"/>
                </a:spcBef>
                <a:buClr>
                  <a:schemeClr val="tx1"/>
                </a:buClr>
                <a:buFont typeface="Wingdings" panose="05000000000000000000" pitchFamily="2" charset="2"/>
                <a:buChar char="§"/>
                <a:defRPr/>
              </a:pPr>
              <a:r>
                <a:rPr lang="en-US" sz="1200" dirty="0">
                  <a:latin typeface="+mj-lt"/>
                  <a:cs typeface="+mn-cs"/>
                </a:rPr>
                <a:t>Units need to take state level clearances</a:t>
              </a:r>
            </a:p>
            <a:p>
              <a:pPr marL="180000" indent="-180000">
                <a:spcBef>
                  <a:spcPts val="200"/>
                </a:spcBef>
                <a:buClr>
                  <a:srgbClr val="A50021"/>
                </a:buClr>
                <a:buFont typeface="Wingdings" pitchFamily="2" charset="2"/>
                <a:buChar char="§"/>
                <a:defRPr/>
              </a:pPr>
              <a:endParaRPr lang="en-IN" sz="1200" dirty="0">
                <a:latin typeface="+mj-lt"/>
                <a:cs typeface="+mn-cs"/>
              </a:endParaRPr>
            </a:p>
          </p:txBody>
        </p:sp>
      </p:grpSp>
      <p:sp>
        <p:nvSpPr>
          <p:cNvPr id="28675" name="Rectangle 14">
            <a:extLst>
              <a:ext uri="{FF2B5EF4-FFF2-40B4-BE49-F238E27FC236}">
                <a16:creationId xmlns:a16="http://schemas.microsoft.com/office/drawing/2014/main" id="{DAEF0146-8791-410A-A9D6-3E2FB02EB22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304802"/>
            <a:ext cx="63627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3152" tIns="0" rIns="0" bIns="0" anchor="ctr"/>
          <a:lstStyle>
            <a:lvl1pPr defTabSz="1793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793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793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793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793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793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MSEZL – Provides a Quick Start Advantage</a:t>
            </a:r>
          </a:p>
        </p:txBody>
      </p:sp>
      <p:graphicFrame>
        <p:nvGraphicFramePr>
          <p:cNvPr id="31" name="Diagram 30">
            <a:extLst>
              <a:ext uri="{FF2B5EF4-FFF2-40B4-BE49-F238E27FC236}">
                <a16:creationId xmlns:a16="http://schemas.microsoft.com/office/drawing/2014/main" id="{A0DADB6E-620E-4418-AE81-F5E4DC9192B9}"/>
              </a:ext>
            </a:extLst>
          </p:cNvPr>
          <p:cNvGraphicFramePr/>
          <p:nvPr/>
        </p:nvGraphicFramePr>
        <p:xfrm>
          <a:off x="-363017" y="1560934"/>
          <a:ext cx="9825892" cy="5144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182986" y="5789676"/>
            <a:ext cx="1190336" cy="838200"/>
          </a:xfrm>
          <a:custGeom>
            <a:avLst/>
            <a:gdLst/>
            <a:ahLst/>
            <a:cxnLst/>
            <a:rect l="l" t="t" r="r" b="b"/>
            <a:pathLst>
              <a:path w="1309370" h="838200">
                <a:moveTo>
                  <a:pt x="0" y="838200"/>
                </a:moveTo>
                <a:lnTo>
                  <a:pt x="1309115" y="838200"/>
                </a:lnTo>
                <a:lnTo>
                  <a:pt x="1309115" y="0"/>
                </a:lnTo>
                <a:lnTo>
                  <a:pt x="0" y="0"/>
                </a:lnTo>
                <a:lnTo>
                  <a:pt x="0" y="8382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88224" y="4437112"/>
            <a:ext cx="277091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E427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588224" y="4852392"/>
            <a:ext cx="277091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85EB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588224" y="5284440"/>
            <a:ext cx="277091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69A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948264" y="3933056"/>
            <a:ext cx="2195736" cy="16707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200000"/>
              </a:lnSpc>
              <a:spcBef>
                <a:spcPts val="100"/>
              </a:spcBef>
            </a:pPr>
            <a:r>
              <a:rPr lang="en-IN" sz="1400" dirty="0">
                <a:latin typeface="Times New Roman"/>
                <a:cs typeface="Times New Roman"/>
              </a:rPr>
              <a:t>DTA </a:t>
            </a:r>
            <a:r>
              <a:rPr sz="1400" dirty="0">
                <a:latin typeface="Times New Roman"/>
                <a:cs typeface="Times New Roman"/>
              </a:rPr>
              <a:t>Plots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available</a:t>
            </a:r>
          </a:p>
          <a:p>
            <a:pPr marL="17780" marR="5080" indent="-5715">
              <a:lnSpc>
                <a:spcPct val="200000"/>
              </a:lnSpc>
              <a:spcBef>
                <a:spcPts val="10"/>
              </a:spcBef>
            </a:pPr>
            <a:r>
              <a:rPr lang="en-IN" sz="1400" dirty="0">
                <a:latin typeface="Times New Roman"/>
                <a:cs typeface="Times New Roman"/>
              </a:rPr>
              <a:t>SEZ Plots</a:t>
            </a:r>
            <a:r>
              <a:rPr lang="en-IN" sz="1400" spc="-40" dirty="0">
                <a:latin typeface="Times New Roman"/>
                <a:cs typeface="Times New Roman"/>
              </a:rPr>
              <a:t> </a:t>
            </a:r>
            <a:r>
              <a:rPr lang="en-IN" sz="1400" dirty="0">
                <a:latin typeface="Times New Roman"/>
                <a:cs typeface="Times New Roman"/>
              </a:rPr>
              <a:t>available</a:t>
            </a:r>
          </a:p>
          <a:p>
            <a:pPr marL="17780" marR="5080" indent="-5715">
              <a:lnSpc>
                <a:spcPct val="20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Plots already</a:t>
            </a:r>
            <a:r>
              <a:rPr sz="1400" spc="-114" dirty="0">
                <a:latin typeface="Times New Roman"/>
                <a:cs typeface="Times New Roman"/>
              </a:rPr>
              <a:t> </a:t>
            </a:r>
            <a:r>
              <a:rPr lang="en-US" sz="1400" spc="-114" dirty="0">
                <a:latin typeface="Times New Roman"/>
                <a:cs typeface="Times New Roman"/>
              </a:rPr>
              <a:t>allotted</a:t>
            </a:r>
          </a:p>
          <a:p>
            <a:pPr marL="17780" marR="5080" indent="-5715">
              <a:lnSpc>
                <a:spcPct val="200000"/>
              </a:lnSpc>
              <a:spcBef>
                <a:spcPts val="10"/>
              </a:spcBef>
            </a:pPr>
            <a:r>
              <a:rPr lang="en-US" sz="1400" spc="-5" dirty="0">
                <a:latin typeface="Times New Roman"/>
                <a:cs typeface="Times New Roman"/>
              </a:rPr>
              <a:t>C</a:t>
            </a:r>
            <a:r>
              <a:rPr sz="1400" spc="-5" dirty="0">
                <a:latin typeface="Times New Roman"/>
                <a:cs typeface="Times New Roman"/>
              </a:rPr>
              <a:t>ommitted  Green</a:t>
            </a:r>
            <a:r>
              <a:rPr sz="1400" dirty="0">
                <a:latin typeface="Times New Roman"/>
                <a:cs typeface="Times New Roman"/>
              </a:rPr>
              <a:t> area</a:t>
            </a:r>
          </a:p>
        </p:txBody>
      </p:sp>
      <p:sp>
        <p:nvSpPr>
          <p:cNvPr id="10" name="object 10"/>
          <p:cNvSpPr/>
          <p:nvPr/>
        </p:nvSpPr>
        <p:spPr>
          <a:xfrm>
            <a:off x="6948054" y="2042160"/>
            <a:ext cx="1759526" cy="1935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18218" y="2346960"/>
            <a:ext cx="1323109" cy="1417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60232" y="1675656"/>
            <a:ext cx="2327982" cy="2257400"/>
          </a:xfrm>
          <a:custGeom>
            <a:avLst/>
            <a:gdLst/>
            <a:ahLst/>
            <a:cxnLst/>
            <a:rect l="l" t="t" r="r" b="b"/>
            <a:pathLst>
              <a:path w="1828800" h="1828800">
                <a:moveTo>
                  <a:pt x="1016253" y="1688464"/>
                </a:moveTo>
                <a:lnTo>
                  <a:pt x="812419" y="1688464"/>
                </a:lnTo>
                <a:lnTo>
                  <a:pt x="914400" y="1828800"/>
                </a:lnTo>
                <a:lnTo>
                  <a:pt x="1016253" y="1688464"/>
                </a:lnTo>
                <a:close/>
              </a:path>
              <a:path w="1828800" h="1828800">
                <a:moveTo>
                  <a:pt x="1213230" y="1635760"/>
                </a:moveTo>
                <a:lnTo>
                  <a:pt x="615569" y="1635760"/>
                </a:lnTo>
                <a:lnTo>
                  <a:pt x="677672" y="1797685"/>
                </a:lnTo>
                <a:lnTo>
                  <a:pt x="812419" y="1688464"/>
                </a:lnTo>
                <a:lnTo>
                  <a:pt x="1192975" y="1688464"/>
                </a:lnTo>
                <a:lnTo>
                  <a:pt x="1213230" y="1635760"/>
                </a:lnTo>
                <a:close/>
              </a:path>
              <a:path w="1828800" h="1828800">
                <a:moveTo>
                  <a:pt x="1192975" y="1688464"/>
                </a:moveTo>
                <a:lnTo>
                  <a:pt x="1016253" y="1688464"/>
                </a:lnTo>
                <a:lnTo>
                  <a:pt x="1151001" y="1797685"/>
                </a:lnTo>
                <a:lnTo>
                  <a:pt x="1192975" y="1688464"/>
                </a:lnTo>
                <a:close/>
              </a:path>
              <a:path w="1828800" h="1828800">
                <a:moveTo>
                  <a:pt x="1389760" y="1533905"/>
                </a:moveTo>
                <a:lnTo>
                  <a:pt x="439039" y="1533905"/>
                </a:lnTo>
                <a:lnTo>
                  <a:pt x="457200" y="1706245"/>
                </a:lnTo>
                <a:lnTo>
                  <a:pt x="615569" y="1635760"/>
                </a:lnTo>
                <a:lnTo>
                  <a:pt x="1379027" y="1635760"/>
                </a:lnTo>
                <a:lnTo>
                  <a:pt x="1389760" y="1533905"/>
                </a:lnTo>
                <a:close/>
              </a:path>
              <a:path w="1828800" h="1828800">
                <a:moveTo>
                  <a:pt x="1379027" y="1635760"/>
                </a:moveTo>
                <a:lnTo>
                  <a:pt x="1213230" y="1635760"/>
                </a:lnTo>
                <a:lnTo>
                  <a:pt x="1371600" y="1706245"/>
                </a:lnTo>
                <a:lnTo>
                  <a:pt x="1379027" y="1635760"/>
                </a:lnTo>
                <a:close/>
              </a:path>
              <a:path w="1828800" h="1828800">
                <a:moveTo>
                  <a:pt x="267843" y="267842"/>
                </a:moveTo>
                <a:lnTo>
                  <a:pt x="294894" y="439038"/>
                </a:lnTo>
                <a:lnTo>
                  <a:pt x="122554" y="457200"/>
                </a:lnTo>
                <a:lnTo>
                  <a:pt x="193040" y="615569"/>
                </a:lnTo>
                <a:lnTo>
                  <a:pt x="31115" y="677799"/>
                </a:lnTo>
                <a:lnTo>
                  <a:pt x="140334" y="812419"/>
                </a:lnTo>
                <a:lnTo>
                  <a:pt x="0" y="914400"/>
                </a:lnTo>
                <a:lnTo>
                  <a:pt x="140334" y="1016380"/>
                </a:lnTo>
                <a:lnTo>
                  <a:pt x="31115" y="1151001"/>
                </a:lnTo>
                <a:lnTo>
                  <a:pt x="193040" y="1213230"/>
                </a:lnTo>
                <a:lnTo>
                  <a:pt x="122554" y="1371600"/>
                </a:lnTo>
                <a:lnTo>
                  <a:pt x="294894" y="1389761"/>
                </a:lnTo>
                <a:lnTo>
                  <a:pt x="267843" y="1560957"/>
                </a:lnTo>
                <a:lnTo>
                  <a:pt x="439039" y="1533905"/>
                </a:lnTo>
                <a:lnTo>
                  <a:pt x="1556682" y="1533905"/>
                </a:lnTo>
                <a:lnTo>
                  <a:pt x="1533905" y="1389761"/>
                </a:lnTo>
                <a:lnTo>
                  <a:pt x="1706245" y="1371600"/>
                </a:lnTo>
                <a:lnTo>
                  <a:pt x="1635759" y="1213230"/>
                </a:lnTo>
                <a:lnTo>
                  <a:pt x="1797684" y="1151001"/>
                </a:lnTo>
                <a:lnTo>
                  <a:pt x="1688465" y="1016380"/>
                </a:lnTo>
                <a:lnTo>
                  <a:pt x="1828800" y="914400"/>
                </a:lnTo>
                <a:lnTo>
                  <a:pt x="1688465" y="812419"/>
                </a:lnTo>
                <a:lnTo>
                  <a:pt x="1797684" y="677799"/>
                </a:lnTo>
                <a:lnTo>
                  <a:pt x="1635759" y="615569"/>
                </a:lnTo>
                <a:lnTo>
                  <a:pt x="1706245" y="457200"/>
                </a:lnTo>
                <a:lnTo>
                  <a:pt x="1533905" y="439038"/>
                </a:lnTo>
                <a:lnTo>
                  <a:pt x="1556682" y="294894"/>
                </a:lnTo>
                <a:lnTo>
                  <a:pt x="439039" y="294894"/>
                </a:lnTo>
                <a:lnTo>
                  <a:pt x="267843" y="267842"/>
                </a:lnTo>
                <a:close/>
              </a:path>
              <a:path w="1828800" h="1828800">
                <a:moveTo>
                  <a:pt x="1556682" y="1533905"/>
                </a:moveTo>
                <a:lnTo>
                  <a:pt x="1389760" y="1533905"/>
                </a:lnTo>
                <a:lnTo>
                  <a:pt x="1560956" y="1560957"/>
                </a:lnTo>
                <a:lnTo>
                  <a:pt x="1556682" y="1533905"/>
                </a:lnTo>
                <a:close/>
              </a:path>
              <a:path w="1828800" h="1828800">
                <a:moveTo>
                  <a:pt x="457200" y="122554"/>
                </a:moveTo>
                <a:lnTo>
                  <a:pt x="439039" y="294894"/>
                </a:lnTo>
                <a:lnTo>
                  <a:pt x="1389760" y="294894"/>
                </a:lnTo>
                <a:lnTo>
                  <a:pt x="1379027" y="193039"/>
                </a:lnTo>
                <a:lnTo>
                  <a:pt x="615569" y="193039"/>
                </a:lnTo>
                <a:lnTo>
                  <a:pt x="457200" y="122554"/>
                </a:lnTo>
                <a:close/>
              </a:path>
              <a:path w="1828800" h="1828800">
                <a:moveTo>
                  <a:pt x="1560956" y="267842"/>
                </a:moveTo>
                <a:lnTo>
                  <a:pt x="1389760" y="294894"/>
                </a:lnTo>
                <a:lnTo>
                  <a:pt x="1556682" y="294894"/>
                </a:lnTo>
                <a:lnTo>
                  <a:pt x="1560956" y="267842"/>
                </a:lnTo>
                <a:close/>
              </a:path>
              <a:path w="1828800" h="1828800">
                <a:moveTo>
                  <a:pt x="677672" y="31114"/>
                </a:moveTo>
                <a:lnTo>
                  <a:pt x="615569" y="193039"/>
                </a:lnTo>
                <a:lnTo>
                  <a:pt x="1213230" y="193039"/>
                </a:lnTo>
                <a:lnTo>
                  <a:pt x="1192975" y="140335"/>
                </a:lnTo>
                <a:lnTo>
                  <a:pt x="812419" y="140335"/>
                </a:lnTo>
                <a:lnTo>
                  <a:pt x="677672" y="31114"/>
                </a:lnTo>
                <a:close/>
              </a:path>
              <a:path w="1828800" h="1828800">
                <a:moveTo>
                  <a:pt x="1371600" y="122554"/>
                </a:moveTo>
                <a:lnTo>
                  <a:pt x="1213230" y="193039"/>
                </a:lnTo>
                <a:lnTo>
                  <a:pt x="1379027" y="193039"/>
                </a:lnTo>
                <a:lnTo>
                  <a:pt x="1371600" y="122554"/>
                </a:lnTo>
                <a:close/>
              </a:path>
              <a:path w="1828800" h="1828800">
                <a:moveTo>
                  <a:pt x="914400" y="0"/>
                </a:moveTo>
                <a:lnTo>
                  <a:pt x="812419" y="140335"/>
                </a:lnTo>
                <a:lnTo>
                  <a:pt x="1016253" y="140335"/>
                </a:lnTo>
                <a:lnTo>
                  <a:pt x="914400" y="0"/>
                </a:lnTo>
                <a:close/>
              </a:path>
              <a:path w="1828800" h="1828800">
                <a:moveTo>
                  <a:pt x="1151001" y="31114"/>
                </a:moveTo>
                <a:lnTo>
                  <a:pt x="1016253" y="140335"/>
                </a:lnTo>
                <a:lnTo>
                  <a:pt x="1192975" y="140335"/>
                </a:lnTo>
                <a:lnTo>
                  <a:pt x="1151001" y="3111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164288" y="1901598"/>
            <a:ext cx="1395614" cy="14356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1885"/>
              </a:lnSpc>
              <a:spcBef>
                <a:spcPts val="95"/>
              </a:spcBef>
            </a:pPr>
            <a:r>
              <a:rPr sz="1600" spc="-5" dirty="0">
                <a:solidFill>
                  <a:srgbClr val="FFFFFF"/>
                </a:solidFill>
                <a:latin typeface="Times New Roman"/>
                <a:cs typeface="Times New Roman"/>
              </a:rPr>
              <a:t>Only</a:t>
            </a:r>
            <a:endParaRPr sz="1600" dirty="0">
              <a:latin typeface="Times New Roman"/>
              <a:cs typeface="Times New Roman"/>
            </a:endParaRPr>
          </a:p>
          <a:p>
            <a:pPr algn="ctr">
              <a:lnSpc>
                <a:spcPts val="4285"/>
              </a:lnSpc>
            </a:pPr>
            <a:r>
              <a:rPr lang="en-US" sz="3600" dirty="0">
                <a:solidFill>
                  <a:srgbClr val="404040"/>
                </a:solidFill>
                <a:latin typeface="Times New Roman"/>
                <a:cs typeface="Times New Roman"/>
              </a:rPr>
              <a:t>154</a:t>
            </a:r>
            <a:endParaRPr sz="3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acres</a:t>
            </a:r>
            <a:r>
              <a:rPr sz="20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left</a:t>
            </a:r>
            <a:r>
              <a:rPr lang="en-US" sz="2000" spc="-5" dirty="0">
                <a:solidFill>
                  <a:srgbClr val="FFFFFF"/>
                </a:solidFill>
                <a:latin typeface="Times New Roman"/>
                <a:cs typeface="Times New Roman"/>
              </a:rPr>
              <a:t> in  Zone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33806" y="6375534"/>
            <a:ext cx="271318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815">
              <a:lnSpc>
                <a:spcPts val="2065"/>
              </a:lnSpc>
            </a:pPr>
            <a:fld id="{81D60167-4931-47E6-BA6A-407CBD079E47}" type="slidenum"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6</a:t>
            </a:fld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611D560A-A0EE-8525-967D-2500006B3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  <a:ln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fr-FR" altLang="en-US" sz="3200" b="1" dirty="0">
                <a:cs typeface="Arial" pitchFamily="34" charset="0"/>
              </a:rPr>
              <a:t>MSEZ  : Master Plan</a:t>
            </a:r>
            <a:endParaRPr lang="en-IN" sz="3000" b="1" dirty="0">
              <a:solidFill>
                <a:schemeClr val="tx1"/>
              </a:solidFill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E6D8020D-88AA-0A4F-6AA6-48A23BB4AEC5}"/>
              </a:ext>
            </a:extLst>
          </p:cNvPr>
          <p:cNvSpPr/>
          <p:nvPr/>
        </p:nvSpPr>
        <p:spPr>
          <a:xfrm>
            <a:off x="6588224" y="4005064"/>
            <a:ext cx="277091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304800"/>
                </a:lnTo>
                <a:lnTo>
                  <a:pt x="304800" y="0"/>
                </a:lnTo>
                <a:lnTo>
                  <a:pt x="0" y="0"/>
                </a:lnTo>
                <a:lnTo>
                  <a:pt x="0" y="30480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id="{E3F71B67-4EAA-4A1D-C2FB-DC7CA8AC27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480695"/>
              </p:ext>
            </p:extLst>
          </p:nvPr>
        </p:nvGraphicFramePr>
        <p:xfrm>
          <a:off x="683568" y="1741264"/>
          <a:ext cx="5756978" cy="488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10801224" imgH="9899549" progId="AcroExch.Document.DC">
                  <p:embed/>
                </p:oleObj>
              </mc:Choice>
              <mc:Fallback>
                <p:oleObj name="Acrobat Document" r:id="rId4" imgW="10801224" imgH="989954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568" y="1741264"/>
                        <a:ext cx="5756978" cy="4886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541400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4">
            <a:extLst>
              <a:ext uri="{FF2B5EF4-FFF2-40B4-BE49-F238E27FC236}">
                <a16:creationId xmlns:a16="http://schemas.microsoft.com/office/drawing/2014/main" id="{056D9A9D-1266-419C-B549-6EFA43FADE9F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" y="304800"/>
            <a:ext cx="85725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3152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MSEZL – State of the Art Infrastructure Facilities</a:t>
            </a:r>
          </a:p>
        </p:txBody>
      </p:sp>
      <p:grpSp>
        <p:nvGrpSpPr>
          <p:cNvPr id="32771" name="Group 25">
            <a:extLst>
              <a:ext uri="{FF2B5EF4-FFF2-40B4-BE49-F238E27FC236}">
                <a16:creationId xmlns:a16="http://schemas.microsoft.com/office/drawing/2014/main" id="{50AED020-66CE-4829-AC74-0EA1FC0B8AC7}"/>
              </a:ext>
            </a:extLst>
          </p:cNvPr>
          <p:cNvGrpSpPr>
            <a:grpSpLocks/>
          </p:cNvGrpSpPr>
          <p:nvPr/>
        </p:nvGrpSpPr>
        <p:grpSpPr bwMode="auto">
          <a:xfrm>
            <a:off x="2028826" y="1792290"/>
            <a:ext cx="6805613" cy="661987"/>
            <a:chOff x="1876688" y="1337683"/>
            <a:chExt cx="6824221" cy="661533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28E173E3-9AE4-4548-ACCA-F8D8423926E9}"/>
                </a:ext>
              </a:extLst>
            </p:cNvPr>
            <p:cNvSpPr/>
            <p:nvPr/>
          </p:nvSpPr>
          <p:spPr bwMode="gray">
            <a:xfrm>
              <a:off x="1876688" y="1351960"/>
              <a:ext cx="1482004" cy="64725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Times New Roman" pitchFamily="18" charset="0"/>
                </a:rPr>
                <a:t>Well planned wide roads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FD27927D-FD9A-48F9-887A-696F508AD31C}"/>
                </a:ext>
              </a:extLst>
            </p:cNvPr>
            <p:cNvSpPr/>
            <p:nvPr/>
          </p:nvSpPr>
          <p:spPr bwMode="gray">
            <a:xfrm>
              <a:off x="3479672" y="1337683"/>
              <a:ext cx="5221237" cy="647256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1"/>
                </a:buClr>
                <a:buFont typeface="Wingdings" pitchFamily="2" charset="2"/>
                <a:buChar char="§"/>
                <a:defRPr/>
              </a:pP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Well planned wide roads -50 </a:t>
              </a:r>
              <a:r>
                <a:rPr lang="en-US" sz="1200" dirty="0" err="1">
                  <a:latin typeface="+mj-lt"/>
                  <a:ea typeface="Tahoma" pitchFamily="34" charset="0"/>
                  <a:cs typeface="Times New Roman" pitchFamily="18" charset="0"/>
                </a:rPr>
                <a:t>mtrs</a:t>
              </a: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, 35 </a:t>
              </a:r>
              <a:r>
                <a:rPr lang="en-US" sz="1200" dirty="0" err="1">
                  <a:latin typeface="+mj-lt"/>
                  <a:ea typeface="Tahoma" pitchFamily="34" charset="0"/>
                  <a:cs typeface="Times New Roman" pitchFamily="18" charset="0"/>
                </a:rPr>
                <a:t>mtrs</a:t>
              </a: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, 24 </a:t>
              </a:r>
              <a:r>
                <a:rPr lang="en-US" sz="1200" dirty="0" err="1">
                  <a:latin typeface="+mj-lt"/>
                  <a:ea typeface="Tahoma" pitchFamily="34" charset="0"/>
                  <a:cs typeface="Times New Roman" pitchFamily="18" charset="0"/>
                </a:rPr>
                <a:t>mtrs</a:t>
              </a:r>
              <a:endParaRPr lang="en-US" sz="1200" dirty="0">
                <a:latin typeface="+mj-lt"/>
                <a:ea typeface="Tahoma" pitchFamily="34" charset="0"/>
                <a:cs typeface="Times New Roman" pitchFamily="18" charset="0"/>
              </a:endParaRPr>
            </a:p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1"/>
                </a:buClr>
                <a:buFont typeface="Wingdings" pitchFamily="2" charset="2"/>
                <a:buChar char="§"/>
                <a:defRPr/>
              </a:pP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Street lighting and watch towers</a:t>
              </a:r>
            </a:p>
          </p:txBody>
        </p:sp>
      </p:grpSp>
      <p:grpSp>
        <p:nvGrpSpPr>
          <p:cNvPr id="32772" name="Group 31">
            <a:extLst>
              <a:ext uri="{FF2B5EF4-FFF2-40B4-BE49-F238E27FC236}">
                <a16:creationId xmlns:a16="http://schemas.microsoft.com/office/drawing/2014/main" id="{CC7C2A1A-1D28-41F3-B6D8-62E9F74496F5}"/>
              </a:ext>
            </a:extLst>
          </p:cNvPr>
          <p:cNvGrpSpPr>
            <a:grpSpLocks/>
          </p:cNvGrpSpPr>
          <p:nvPr/>
        </p:nvGrpSpPr>
        <p:grpSpPr bwMode="auto">
          <a:xfrm>
            <a:off x="2028825" y="4919665"/>
            <a:ext cx="6813550" cy="649287"/>
            <a:chOff x="1876688" y="1264454"/>
            <a:chExt cx="6833334" cy="649831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F2046EA2-3F19-498A-9939-9710DF9B8D2C}"/>
                </a:ext>
              </a:extLst>
            </p:cNvPr>
            <p:cNvSpPr/>
            <p:nvPr/>
          </p:nvSpPr>
          <p:spPr bwMode="gray">
            <a:xfrm>
              <a:off x="1876688" y="1264454"/>
              <a:ext cx="1482254" cy="64824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Times New Roman" pitchFamily="18" charset="0"/>
                </a:rPr>
                <a:t>Effluent collection, treatment &amp; disposal network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43033F7E-3F4B-4714-AF78-1546FED09411}"/>
                </a:ext>
              </a:extLst>
            </p:cNvPr>
            <p:cNvSpPr/>
            <p:nvPr/>
          </p:nvSpPr>
          <p:spPr bwMode="gray">
            <a:xfrm>
              <a:off x="3479943" y="1266042"/>
              <a:ext cx="5230079" cy="64824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1"/>
                </a:buClr>
                <a:buFont typeface="Wingdings" pitchFamily="2" charset="2"/>
                <a:buChar char="§"/>
                <a:defRPr/>
              </a:pP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Common Effluent Treatment Plant</a:t>
              </a:r>
            </a:p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1"/>
                </a:buClr>
                <a:buFont typeface="Wingdings" pitchFamily="2" charset="2"/>
                <a:buChar char="§"/>
                <a:defRPr/>
              </a:pP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Re-distribution of treated water to industrial units</a:t>
              </a:r>
            </a:p>
          </p:txBody>
        </p:sp>
      </p:grpSp>
      <p:grpSp>
        <p:nvGrpSpPr>
          <p:cNvPr id="32773" name="Group 34">
            <a:extLst>
              <a:ext uri="{FF2B5EF4-FFF2-40B4-BE49-F238E27FC236}">
                <a16:creationId xmlns:a16="http://schemas.microsoft.com/office/drawing/2014/main" id="{82B52900-0478-4AD2-8DBB-8CB33085A11D}"/>
              </a:ext>
            </a:extLst>
          </p:cNvPr>
          <p:cNvGrpSpPr>
            <a:grpSpLocks/>
          </p:cNvGrpSpPr>
          <p:nvPr/>
        </p:nvGrpSpPr>
        <p:grpSpPr bwMode="auto">
          <a:xfrm>
            <a:off x="2028825" y="5992815"/>
            <a:ext cx="6813550" cy="649287"/>
            <a:chOff x="1876688" y="1264454"/>
            <a:chExt cx="6833334" cy="649831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248DE510-48BB-425E-85FD-E965072F6DFD}"/>
                </a:ext>
              </a:extLst>
            </p:cNvPr>
            <p:cNvSpPr/>
            <p:nvPr/>
          </p:nvSpPr>
          <p:spPr bwMode="gray">
            <a:xfrm>
              <a:off x="1876688" y="1264454"/>
              <a:ext cx="1482254" cy="648243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 defTabSz="7556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Times New Roman" pitchFamily="18" charset="0"/>
                </a:rPr>
                <a:t>Reliable power supply from state grid</a:t>
              </a:r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AC7EAC66-DE3B-4D4D-97FD-56E057EB1BFF}"/>
                </a:ext>
              </a:extLst>
            </p:cNvPr>
            <p:cNvSpPr/>
            <p:nvPr/>
          </p:nvSpPr>
          <p:spPr bwMode="gray">
            <a:xfrm>
              <a:off x="3479943" y="1266042"/>
              <a:ext cx="5230079" cy="648243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lIns="72000" tIns="36000" rIns="36000" bIns="36000" anchor="ctr"/>
            <a:lstStyle/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1"/>
                </a:buClr>
                <a:buFont typeface="Wingdings" pitchFamily="2" charset="2"/>
                <a:buChar char="§"/>
                <a:defRPr/>
              </a:pP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Reliable power sourcing from state grid  through 220 KV  Sub-Station</a:t>
              </a:r>
            </a:p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1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en-US" alt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MSEZL is a deemed Distribution licensee for supplying power in SEZ.</a:t>
              </a:r>
            </a:p>
            <a:p>
              <a:pPr marL="180000" indent="-180000">
                <a:lnSpc>
                  <a:spcPct val="110000"/>
                </a:lnSpc>
                <a:spcBef>
                  <a:spcPts val="300"/>
                </a:spcBef>
                <a:buClr>
                  <a:schemeClr val="tx1"/>
                </a:buClr>
                <a:buFont typeface="Wingdings" pitchFamily="2" charset="2"/>
                <a:buChar char="§"/>
                <a:defRPr/>
              </a:pPr>
              <a:r>
                <a:rPr lang="en-US" sz="1200" dirty="0">
                  <a:latin typeface="+mj-lt"/>
                  <a:ea typeface="Tahoma" pitchFamily="34" charset="0"/>
                  <a:cs typeface="Times New Roman" pitchFamily="18" charset="0"/>
                </a:rPr>
                <a:t>Supply at 110/33/11 KV through automated Sub-Station</a:t>
              </a:r>
            </a:p>
          </p:txBody>
        </p:sp>
      </p:grpSp>
      <p:grpSp>
        <p:nvGrpSpPr>
          <p:cNvPr id="32774" name="Group 6">
            <a:extLst>
              <a:ext uri="{FF2B5EF4-FFF2-40B4-BE49-F238E27FC236}">
                <a16:creationId xmlns:a16="http://schemas.microsoft.com/office/drawing/2014/main" id="{43ACC52F-7FCF-40C9-A271-C9EB0595DBFF}"/>
              </a:ext>
            </a:extLst>
          </p:cNvPr>
          <p:cNvGrpSpPr>
            <a:grpSpLocks/>
          </p:cNvGrpSpPr>
          <p:nvPr/>
        </p:nvGrpSpPr>
        <p:grpSpPr bwMode="auto">
          <a:xfrm>
            <a:off x="287338" y="3744915"/>
            <a:ext cx="8483600" cy="923925"/>
            <a:chOff x="202653" y="1021889"/>
            <a:chExt cx="8483094" cy="923745"/>
          </a:xfrm>
        </p:grpSpPr>
        <p:grpSp>
          <p:nvGrpSpPr>
            <p:cNvPr id="32783" name="Group 15">
              <a:extLst>
                <a:ext uri="{FF2B5EF4-FFF2-40B4-BE49-F238E27FC236}">
                  <a16:creationId xmlns:a16="http://schemas.microsoft.com/office/drawing/2014/main" id="{0F05BB74-3797-439B-B8A8-8F8F4DF6FC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18610" y="1160677"/>
              <a:ext cx="6767137" cy="667601"/>
              <a:chOff x="1923790" y="1266285"/>
              <a:chExt cx="6786232" cy="667601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B903FDF8-DF7A-427B-9C38-37A93341E8AD}"/>
                  </a:ext>
                </a:extLst>
              </p:cNvPr>
              <p:cNvSpPr/>
              <p:nvPr/>
            </p:nvSpPr>
            <p:spPr bwMode="gray">
              <a:xfrm>
                <a:off x="1923818" y="1284628"/>
                <a:ext cx="1482045" cy="649162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36000" tIns="36000" rIns="36000" bIns="36000" anchor="ctr"/>
              <a:lstStyle/>
              <a:p>
                <a:pPr algn="ctr" defTabSz="7556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Times New Roman" pitchFamily="18" charset="0"/>
                  </a:rPr>
                  <a:t>Pipeline-cum-road corridor connecting to port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49F1EF8B-95B4-4830-B499-234D0E4BA80E}"/>
                  </a:ext>
                </a:extLst>
              </p:cNvPr>
              <p:cNvSpPr/>
              <p:nvPr/>
            </p:nvSpPr>
            <p:spPr bwMode="gray">
              <a:xfrm>
                <a:off x="3552316" y="1265582"/>
                <a:ext cx="5157706" cy="649162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72000" tIns="36000" rIns="36000" bIns="36000" anchor="ctr"/>
              <a:lstStyle/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Direct connectivity to Mangalore Seaport to SEZ with a pipeline-cum-road corridor</a:t>
                </a:r>
              </a:p>
            </p:txBody>
          </p:sp>
        </p:grpSp>
        <p:pic>
          <p:nvPicPr>
            <p:cNvPr id="32784" name="Picture 1" descr="E:\MSEZ\Images\M S E Z\RAM_2968.JPG">
              <a:extLst>
                <a:ext uri="{FF2B5EF4-FFF2-40B4-BE49-F238E27FC236}">
                  <a16:creationId xmlns:a16="http://schemas.microsoft.com/office/drawing/2014/main" id="{3AFF96ED-023A-499E-9554-8F8E0B43C2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653" y="1021889"/>
              <a:ext cx="1621521" cy="923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775" name="Picture 1">
            <a:extLst>
              <a:ext uri="{FF2B5EF4-FFF2-40B4-BE49-F238E27FC236}">
                <a16:creationId xmlns:a16="http://schemas.microsoft.com/office/drawing/2014/main" id="{29B220D1-AE2B-4D46-9AC6-F373D58940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1568450"/>
            <a:ext cx="1693862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2">
            <a:extLst>
              <a:ext uri="{FF2B5EF4-FFF2-40B4-BE49-F238E27FC236}">
                <a16:creationId xmlns:a16="http://schemas.microsoft.com/office/drawing/2014/main" id="{89FB9B5C-D9DD-4E82-8AA4-26499BD2D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5807077"/>
            <a:ext cx="1693862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777" name="Group 5">
            <a:extLst>
              <a:ext uri="{FF2B5EF4-FFF2-40B4-BE49-F238E27FC236}">
                <a16:creationId xmlns:a16="http://schemas.microsoft.com/office/drawing/2014/main" id="{D4573D96-5583-4E3E-9995-A01E78182E94}"/>
              </a:ext>
            </a:extLst>
          </p:cNvPr>
          <p:cNvGrpSpPr>
            <a:grpSpLocks/>
          </p:cNvGrpSpPr>
          <p:nvPr/>
        </p:nvGrpSpPr>
        <p:grpSpPr bwMode="auto">
          <a:xfrm>
            <a:off x="287339" y="2643190"/>
            <a:ext cx="8529637" cy="936625"/>
            <a:chOff x="155684" y="3148620"/>
            <a:chExt cx="8530061" cy="935951"/>
          </a:xfrm>
        </p:grpSpPr>
        <p:grpSp>
          <p:nvGrpSpPr>
            <p:cNvPr id="32779" name="Group 28">
              <a:extLst>
                <a:ext uri="{FF2B5EF4-FFF2-40B4-BE49-F238E27FC236}">
                  <a16:creationId xmlns:a16="http://schemas.microsoft.com/office/drawing/2014/main" id="{714FBF06-CAFA-4C3C-B2C1-C9A26DEDD9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1641" y="3293511"/>
              <a:ext cx="6814104" cy="658361"/>
              <a:chOff x="1876689" y="1266285"/>
              <a:chExt cx="6833332" cy="658361"/>
            </a:xfrm>
          </p:grpSpPr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9D9BE071-2AB0-410E-AF6B-EE323EDD344A}"/>
                  </a:ext>
                </a:extLst>
              </p:cNvPr>
              <p:cNvSpPr/>
              <p:nvPr/>
            </p:nvSpPr>
            <p:spPr bwMode="gray">
              <a:xfrm>
                <a:off x="1876905" y="1276857"/>
                <a:ext cx="1482207" cy="647234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36000" tIns="36000" rIns="36000" bIns="36000" anchor="ctr"/>
              <a:lstStyle/>
              <a:p>
                <a:pPr algn="ctr" defTabSz="7556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Times New Roman" pitchFamily="18" charset="0"/>
                  </a:rPr>
                  <a:t>Abundant water supply from river source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84469A48-2501-4332-BAEC-08E35D6DD6D9}"/>
                  </a:ext>
                </a:extLst>
              </p:cNvPr>
              <p:cNvSpPr/>
              <p:nvPr/>
            </p:nvSpPr>
            <p:spPr bwMode="gray">
              <a:xfrm>
                <a:off x="3505581" y="1265752"/>
                <a:ext cx="5204440" cy="647234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72000" tIns="36000" rIns="36000" bIns="36000" anchor="ctr"/>
              <a:lstStyle/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27 MGD water sanctioned by Karnataka Govt. from rivers of </a:t>
                </a:r>
                <a:r>
                  <a:rPr lang="en-US" sz="1200" dirty="0" err="1">
                    <a:latin typeface="+mj-lt"/>
                    <a:ea typeface="Tahoma" pitchFamily="34" charset="0"/>
                    <a:cs typeface="Times New Roman" pitchFamily="18" charset="0"/>
                  </a:rPr>
                  <a:t>Nethravati</a:t>
                </a: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 and </a:t>
                </a:r>
                <a:r>
                  <a:rPr lang="en-US" sz="1200" dirty="0" err="1">
                    <a:latin typeface="+mj-lt"/>
                    <a:ea typeface="Tahoma" pitchFamily="34" charset="0"/>
                    <a:cs typeface="Times New Roman" pitchFamily="18" charset="0"/>
                  </a:rPr>
                  <a:t>Gurupur</a:t>
                </a:r>
                <a:endParaRPr lang="en-US" sz="1200" dirty="0">
                  <a:latin typeface="+mj-lt"/>
                  <a:ea typeface="Tahoma" pitchFamily="34" charset="0"/>
                  <a:cs typeface="Times New Roman" pitchFamily="18" charset="0"/>
                </a:endParaRPr>
              </a:p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Infrastructure for pumping water from </a:t>
                </a:r>
                <a:r>
                  <a:rPr lang="en-US" sz="1200" dirty="0" err="1">
                    <a:latin typeface="+mj-lt"/>
                    <a:ea typeface="Tahoma" pitchFamily="34" charset="0"/>
                    <a:cs typeface="Times New Roman" pitchFamily="18" charset="0"/>
                  </a:rPr>
                  <a:t>Nethravathi</a:t>
                </a: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 to SEZ is in place </a:t>
                </a:r>
              </a:p>
            </p:txBody>
          </p:sp>
        </p:grpSp>
        <p:pic>
          <p:nvPicPr>
            <p:cNvPr id="32780" name="Picture 3">
              <a:extLst>
                <a:ext uri="{FF2B5EF4-FFF2-40B4-BE49-F238E27FC236}">
                  <a16:creationId xmlns:a16="http://schemas.microsoft.com/office/drawing/2014/main" id="{D002C9C0-0DE6-43DF-BEA8-89E5A11811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684" y="3148620"/>
              <a:ext cx="1668490" cy="935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2778" name="Picture 4">
            <a:extLst>
              <a:ext uri="{FF2B5EF4-FFF2-40B4-BE49-F238E27FC236}">
                <a16:creationId xmlns:a16="http://schemas.microsoft.com/office/drawing/2014/main" id="{FC3FBA24-8836-469C-8FEA-30269DE1458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4770438"/>
            <a:ext cx="16938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4">
            <a:extLst>
              <a:ext uri="{FF2B5EF4-FFF2-40B4-BE49-F238E27FC236}">
                <a16:creationId xmlns:a16="http://schemas.microsoft.com/office/drawing/2014/main" id="{8B33EF03-B424-4676-9C9D-F70B8622DD8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1500" y="434977"/>
            <a:ext cx="857250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3152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MSEZL – State of the Art Infrastructure Facilities</a:t>
            </a:r>
          </a:p>
        </p:txBody>
      </p:sp>
      <p:grpSp>
        <p:nvGrpSpPr>
          <p:cNvPr id="34819" name="Group 4">
            <a:extLst>
              <a:ext uri="{FF2B5EF4-FFF2-40B4-BE49-F238E27FC236}">
                <a16:creationId xmlns:a16="http://schemas.microsoft.com/office/drawing/2014/main" id="{3DFEB306-EF91-4354-9A5C-D5F7110A2CF2}"/>
              </a:ext>
            </a:extLst>
          </p:cNvPr>
          <p:cNvGrpSpPr>
            <a:grpSpLocks/>
          </p:cNvGrpSpPr>
          <p:nvPr/>
        </p:nvGrpSpPr>
        <p:grpSpPr bwMode="auto">
          <a:xfrm>
            <a:off x="363538" y="1746252"/>
            <a:ext cx="8532812" cy="955675"/>
            <a:chOff x="152318" y="1024441"/>
            <a:chExt cx="8533428" cy="955752"/>
          </a:xfrm>
        </p:grpSpPr>
        <p:grpSp>
          <p:nvGrpSpPr>
            <p:cNvPr id="34835" name="Group 15">
              <a:extLst>
                <a:ext uri="{FF2B5EF4-FFF2-40B4-BE49-F238E27FC236}">
                  <a16:creationId xmlns:a16="http://schemas.microsoft.com/office/drawing/2014/main" id="{05B7691A-BE04-4EC3-9705-14EEA851A9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1640" y="1177402"/>
              <a:ext cx="6814106" cy="649831"/>
              <a:chOff x="1876688" y="1264454"/>
              <a:chExt cx="6833334" cy="649831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7E3C1108-A5C5-4E61-BA50-8918D191CAF2}"/>
                  </a:ext>
                </a:extLst>
              </p:cNvPr>
              <p:cNvSpPr/>
              <p:nvPr/>
            </p:nvSpPr>
            <p:spPr bwMode="gray">
              <a:xfrm>
                <a:off x="1876752" y="1263905"/>
                <a:ext cx="1482241" cy="649340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36000" tIns="36000" rIns="36000" bIns="36000" anchor="ctr"/>
              <a:lstStyle/>
              <a:p>
                <a:pPr algn="ctr" defTabSz="7556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Times New Roman" pitchFamily="18" charset="0"/>
                  </a:rPr>
                  <a:t>Marine Outfall Discharge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33828203-298B-4DA4-B8E9-46FC5BC90B97}"/>
                  </a:ext>
                </a:extLst>
              </p:cNvPr>
              <p:cNvSpPr/>
              <p:nvPr/>
            </p:nvSpPr>
            <p:spPr bwMode="gray">
              <a:xfrm>
                <a:off x="3479992" y="1265493"/>
                <a:ext cx="5230030" cy="649339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72000" tIns="36000" rIns="36000" bIns="36000" anchor="ctr"/>
              <a:lstStyle/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Treated waste water disposal pipeline from project to 1.2 </a:t>
                </a:r>
                <a:r>
                  <a:rPr lang="en-US" sz="1200" dirty="0" err="1">
                    <a:latin typeface="+mj-lt"/>
                    <a:ea typeface="Tahoma" pitchFamily="34" charset="0"/>
                    <a:cs typeface="Times New Roman" pitchFamily="18" charset="0"/>
                  </a:rPr>
                  <a:t>kms</a:t>
                </a: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 inside the sea</a:t>
                </a:r>
              </a:p>
            </p:txBody>
          </p:sp>
        </p:grpSp>
        <p:pic>
          <p:nvPicPr>
            <p:cNvPr id="34836" name="Picture 1" descr="E:\MSEZ\Images\Marine outfall pipe towing into the sea mukka 9-4-13\Photo-0548.jpg">
              <a:extLst>
                <a:ext uri="{FF2B5EF4-FFF2-40B4-BE49-F238E27FC236}">
                  <a16:creationId xmlns:a16="http://schemas.microsoft.com/office/drawing/2014/main" id="{85C09132-E2B0-4AA2-8CD1-69DB169F95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18" y="1024441"/>
              <a:ext cx="1686480" cy="955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820" name="Group 3">
            <a:extLst>
              <a:ext uri="{FF2B5EF4-FFF2-40B4-BE49-F238E27FC236}">
                <a16:creationId xmlns:a16="http://schemas.microsoft.com/office/drawing/2014/main" id="{E98634ED-40F0-46B2-8DBD-56FC95B2B3B9}"/>
              </a:ext>
            </a:extLst>
          </p:cNvPr>
          <p:cNvGrpSpPr>
            <a:grpSpLocks/>
          </p:cNvGrpSpPr>
          <p:nvPr/>
        </p:nvGrpSpPr>
        <p:grpSpPr bwMode="auto">
          <a:xfrm>
            <a:off x="363538" y="3038477"/>
            <a:ext cx="8532812" cy="1065213"/>
            <a:chOff x="152318" y="2072084"/>
            <a:chExt cx="8533428" cy="1064561"/>
          </a:xfrm>
        </p:grpSpPr>
        <p:grpSp>
          <p:nvGrpSpPr>
            <p:cNvPr id="34831" name="Group 25">
              <a:extLst>
                <a:ext uri="{FF2B5EF4-FFF2-40B4-BE49-F238E27FC236}">
                  <a16:creationId xmlns:a16="http://schemas.microsoft.com/office/drawing/2014/main" id="{BC6755F6-408E-47A6-933B-CF249DC8CB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1640" y="2072084"/>
              <a:ext cx="6814106" cy="1064561"/>
              <a:chOff x="1740923" y="1266307"/>
              <a:chExt cx="6833335" cy="648000"/>
            </a:xfrm>
          </p:grpSpPr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6866E7B4-8AFE-4BC3-B820-9DB8CF737481}"/>
                  </a:ext>
                </a:extLst>
              </p:cNvPr>
              <p:cNvSpPr/>
              <p:nvPr/>
            </p:nvSpPr>
            <p:spPr bwMode="gray">
              <a:xfrm>
                <a:off x="1740987" y="1415028"/>
                <a:ext cx="1482241" cy="385324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36000" tIns="36000" rIns="36000" bIns="36000" anchor="ctr"/>
              <a:lstStyle/>
              <a:p>
                <a:pPr algn="ctr" defTabSz="7556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Times New Roman" pitchFamily="18" charset="0"/>
                  </a:rPr>
                  <a:t>Tertiary Treatment Plant</a:t>
                </a:r>
              </a:p>
            </p:txBody>
          </p:sp>
          <p:sp>
            <p:nvSpPr>
              <p:cNvPr id="28" name="Rounded Rectangle 27">
                <a:extLst>
                  <a:ext uri="{FF2B5EF4-FFF2-40B4-BE49-F238E27FC236}">
                    <a16:creationId xmlns:a16="http://schemas.microsoft.com/office/drawing/2014/main" id="{23CF2556-2CAA-45C2-AD21-1FE36B665235}"/>
                  </a:ext>
                </a:extLst>
              </p:cNvPr>
              <p:cNvSpPr/>
              <p:nvPr/>
            </p:nvSpPr>
            <p:spPr bwMode="gray">
              <a:xfrm>
                <a:off x="3344227" y="1266307"/>
                <a:ext cx="5230031" cy="648000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72000" tIns="36000" rIns="36000" bIns="36000" anchor="ctr"/>
              <a:lstStyle/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First of its kind TTP in India with a present capacity of 5 MGD</a:t>
                </a:r>
                <a:r>
                  <a:rPr lang="en-US" sz="1200" baseline="30000" dirty="0">
                    <a:latin typeface="+mj-lt"/>
                    <a:ea typeface="Tahoma" pitchFamily="34" charset="0"/>
                    <a:cs typeface="Times New Roman" pitchFamily="18" charset="0"/>
                  </a:rPr>
                  <a:t>(1)</a:t>
                </a:r>
              </a:p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Sourcing water from secondary treated sewerage treatment plant</a:t>
                </a:r>
              </a:p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Additional water storage of 120 ML for treated water within SEZ</a:t>
                </a:r>
              </a:p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Fit for industrial use</a:t>
                </a:r>
              </a:p>
            </p:txBody>
          </p:sp>
        </p:grpSp>
        <p:pic>
          <p:nvPicPr>
            <p:cNvPr id="34832" name="Picture 43" descr="E:\MSEZ\Images\TTP\2014-09-09 15.46.58.jpg">
              <a:extLst>
                <a:ext uri="{FF2B5EF4-FFF2-40B4-BE49-F238E27FC236}">
                  <a16:creationId xmlns:a16="http://schemas.microsoft.com/office/drawing/2014/main" id="{0C2D0D02-20B5-40F3-9442-E5CC23639F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18" y="2133676"/>
              <a:ext cx="1671856" cy="941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821" name="Group 1">
            <a:extLst>
              <a:ext uri="{FF2B5EF4-FFF2-40B4-BE49-F238E27FC236}">
                <a16:creationId xmlns:a16="http://schemas.microsoft.com/office/drawing/2014/main" id="{EAE5AFB3-D48E-46EC-8B49-D578F444C546}"/>
              </a:ext>
            </a:extLst>
          </p:cNvPr>
          <p:cNvGrpSpPr>
            <a:grpSpLocks/>
          </p:cNvGrpSpPr>
          <p:nvPr/>
        </p:nvGrpSpPr>
        <p:grpSpPr bwMode="auto">
          <a:xfrm>
            <a:off x="363538" y="4440238"/>
            <a:ext cx="8532812" cy="868362"/>
            <a:chOff x="152318" y="4275525"/>
            <a:chExt cx="8533428" cy="868398"/>
          </a:xfrm>
        </p:grpSpPr>
        <p:grpSp>
          <p:nvGrpSpPr>
            <p:cNvPr id="34827" name="Group 31">
              <a:extLst>
                <a:ext uri="{FF2B5EF4-FFF2-40B4-BE49-F238E27FC236}">
                  <a16:creationId xmlns:a16="http://schemas.microsoft.com/office/drawing/2014/main" id="{3792975E-4AE3-49C2-8D6B-68FB00A6BC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1640" y="4384809"/>
              <a:ext cx="6814106" cy="649831"/>
              <a:chOff x="1876688" y="1264454"/>
              <a:chExt cx="6833334" cy="649831"/>
            </a:xfrm>
          </p:grpSpPr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0228CD54-A4BB-4564-9154-A03ED78CD8EA}"/>
                  </a:ext>
                </a:extLst>
              </p:cNvPr>
              <p:cNvSpPr/>
              <p:nvPr/>
            </p:nvSpPr>
            <p:spPr bwMode="gray">
              <a:xfrm>
                <a:off x="1876752" y="1264712"/>
                <a:ext cx="1482241" cy="647727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36000" tIns="36000" rIns="36000" bIns="36000" anchor="ctr"/>
              <a:lstStyle/>
              <a:p>
                <a:pPr algn="ctr" defTabSz="7556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Times New Roman" pitchFamily="18" charset="0"/>
                  </a:rPr>
                  <a:t>Fire Fighting </a:t>
                </a:r>
              </a:p>
              <a:p>
                <a:pPr algn="ctr" defTabSz="7556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Times New Roman" pitchFamily="18" charset="0"/>
                  </a:rPr>
                  <a:t>Solutions</a:t>
                </a: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6ADC06E2-6E84-49B8-B92A-B2F24A4AB4A7}"/>
                  </a:ext>
                </a:extLst>
              </p:cNvPr>
              <p:cNvSpPr/>
              <p:nvPr/>
            </p:nvSpPr>
            <p:spPr bwMode="gray">
              <a:xfrm>
                <a:off x="3479992" y="1266300"/>
                <a:ext cx="5230030" cy="647727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72000" tIns="36000" rIns="36000" bIns="36000" anchor="ctr"/>
              <a:lstStyle/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Fire fighting ring main network of 4.3 </a:t>
                </a:r>
                <a:r>
                  <a:rPr lang="en-US" sz="1200" dirty="0" err="1">
                    <a:latin typeface="+mj-lt"/>
                    <a:ea typeface="Tahoma" pitchFamily="34" charset="0"/>
                    <a:cs typeface="Times New Roman" pitchFamily="18" charset="0"/>
                  </a:rPr>
                  <a:t>kms</a:t>
                </a: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 with pressurized pipeline</a:t>
                </a:r>
              </a:p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3 fire tenders of varied specifications of water, foam and powder</a:t>
                </a:r>
              </a:p>
            </p:txBody>
          </p:sp>
        </p:grpSp>
        <p:pic>
          <p:nvPicPr>
            <p:cNvPr id="34828" name="Picture 4" descr="http://www.thehindu.com/multimedia/dynamic/01972/28MN_BRONTO_1972747f.jpg">
              <a:extLst>
                <a:ext uri="{FF2B5EF4-FFF2-40B4-BE49-F238E27FC236}">
                  <a16:creationId xmlns:a16="http://schemas.microsoft.com/office/drawing/2014/main" id="{DB9EEC8D-972D-4E6A-A6F0-F899DED58D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18" y="4275525"/>
              <a:ext cx="1694343" cy="868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822" name="Group 2">
            <a:extLst>
              <a:ext uri="{FF2B5EF4-FFF2-40B4-BE49-F238E27FC236}">
                <a16:creationId xmlns:a16="http://schemas.microsoft.com/office/drawing/2014/main" id="{4C30E27D-6C58-4ADE-A37B-84BCD73A00E9}"/>
              </a:ext>
            </a:extLst>
          </p:cNvPr>
          <p:cNvGrpSpPr>
            <a:grpSpLocks/>
          </p:cNvGrpSpPr>
          <p:nvPr/>
        </p:nvGrpSpPr>
        <p:grpSpPr bwMode="auto">
          <a:xfrm>
            <a:off x="325438" y="5646738"/>
            <a:ext cx="8570912" cy="906462"/>
            <a:chOff x="152318" y="5312512"/>
            <a:chExt cx="8571527" cy="906860"/>
          </a:xfrm>
        </p:grpSpPr>
        <p:grpSp>
          <p:nvGrpSpPr>
            <p:cNvPr id="34823" name="Group 34">
              <a:extLst>
                <a:ext uri="{FF2B5EF4-FFF2-40B4-BE49-F238E27FC236}">
                  <a16:creationId xmlns:a16="http://schemas.microsoft.com/office/drawing/2014/main" id="{9757564B-D370-4833-9C4D-0D0754B60B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1640" y="5436672"/>
              <a:ext cx="6852205" cy="658541"/>
              <a:chOff x="1876688" y="1253913"/>
              <a:chExt cx="6871541" cy="658541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1CCE08D2-4B40-4E50-87E0-8FBC4D67A482}"/>
                  </a:ext>
                </a:extLst>
              </p:cNvPr>
              <p:cNvSpPr/>
              <p:nvPr/>
            </p:nvSpPr>
            <p:spPr bwMode="gray">
              <a:xfrm>
                <a:off x="1876751" y="1264749"/>
                <a:ext cx="1482240" cy="647984"/>
              </a:xfrm>
              <a:prstGeom prst="round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lIns="36000" tIns="36000" rIns="36000" bIns="36000" anchor="ctr"/>
              <a:lstStyle/>
              <a:p>
                <a:pPr algn="ctr" defTabSz="75565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cs typeface="Times New Roman" pitchFamily="18" charset="0"/>
                  </a:rPr>
                  <a:t>Secured Zone</a:t>
                </a:r>
              </a:p>
            </p:txBody>
          </p:sp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82F07BDF-4D9C-403C-915A-B55CD4846D8E}"/>
                  </a:ext>
                </a:extLst>
              </p:cNvPr>
              <p:cNvSpPr/>
              <p:nvPr/>
            </p:nvSpPr>
            <p:spPr bwMode="gray">
              <a:xfrm>
                <a:off x="3518201" y="1253632"/>
                <a:ext cx="5230028" cy="647984"/>
              </a:xfrm>
              <a:prstGeom prst="round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lIns="72000" tIns="36000" rIns="36000" bIns="36000" anchor="ctr"/>
              <a:lstStyle/>
              <a:p>
                <a:pPr marL="180000" indent="-180000">
                  <a:lnSpc>
                    <a:spcPct val="110000"/>
                  </a:lnSpc>
                  <a:spcBef>
                    <a:spcPts val="300"/>
                  </a:spcBef>
                  <a:buClr>
                    <a:schemeClr val="tx1"/>
                  </a:buClr>
                  <a:buFont typeface="Wingdings" pitchFamily="2" charset="2"/>
                  <a:buChar char="§"/>
                  <a:defRPr/>
                </a:pPr>
                <a:r>
                  <a:rPr lang="en-US" sz="1200" dirty="0">
                    <a:latin typeface="+mj-lt"/>
                    <a:ea typeface="Tahoma" pitchFamily="34" charset="0"/>
                    <a:cs typeface="Times New Roman" pitchFamily="18" charset="0"/>
                  </a:rPr>
                  <a:t>24*7 CCTV surveillance &amp; security system</a:t>
                </a:r>
              </a:p>
            </p:txBody>
          </p:sp>
        </p:grpSp>
        <p:pic>
          <p:nvPicPr>
            <p:cNvPr id="34824" name="Picture 6" descr="http://www.chicago-detectives.com/RTOC3%20Subscriptions_page3_image1.png">
              <a:extLst>
                <a:ext uri="{FF2B5EF4-FFF2-40B4-BE49-F238E27FC236}">
                  <a16:creationId xmlns:a16="http://schemas.microsoft.com/office/drawing/2014/main" id="{F63784E2-0E80-4B4C-9D8F-F5FA96EE28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318" y="5312512"/>
              <a:ext cx="1671856" cy="906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4">
            <a:extLst>
              <a:ext uri="{FF2B5EF4-FFF2-40B4-BE49-F238E27FC236}">
                <a16:creationId xmlns:a16="http://schemas.microsoft.com/office/drawing/2014/main" id="{7A7BB242-433D-41B8-95BB-7B13935A61A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3400" y="457201"/>
            <a:ext cx="48006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3152" tIns="0" rIns="0" bIns="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Other Infrastructure in the SEZ</a:t>
            </a:r>
          </a:p>
        </p:txBody>
      </p:sp>
      <p:grpSp>
        <p:nvGrpSpPr>
          <p:cNvPr id="39939" name="Group 25">
            <a:extLst>
              <a:ext uri="{FF2B5EF4-FFF2-40B4-BE49-F238E27FC236}">
                <a16:creationId xmlns:a16="http://schemas.microsoft.com/office/drawing/2014/main" id="{B0233D1E-353B-4539-9304-32770CC4512C}"/>
              </a:ext>
            </a:extLst>
          </p:cNvPr>
          <p:cNvGrpSpPr>
            <a:grpSpLocks/>
          </p:cNvGrpSpPr>
          <p:nvPr/>
        </p:nvGrpSpPr>
        <p:grpSpPr bwMode="auto">
          <a:xfrm>
            <a:off x="358775" y="2054225"/>
            <a:ext cx="8602663" cy="942975"/>
            <a:chOff x="3983038" y="1714362"/>
            <a:chExt cx="11570703" cy="1322388"/>
          </a:xfrm>
        </p:grpSpPr>
        <p:sp>
          <p:nvSpPr>
            <p:cNvPr id="27" name="AutoShape 3">
              <a:extLst>
                <a:ext uri="{FF2B5EF4-FFF2-40B4-BE49-F238E27FC236}">
                  <a16:creationId xmlns:a16="http://schemas.microsoft.com/office/drawing/2014/main" id="{66DCE274-1326-4C6D-83BD-F62C6ED497CD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3983038" y="1714362"/>
              <a:ext cx="11570703" cy="132238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lIns="720000" tIns="36000" rIns="36000" bIns="36000" anchor="ctr"/>
            <a:lstStyle/>
            <a:p>
              <a:pPr marL="514350" lvl="1" indent="-179388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en-US" sz="1300" dirty="0">
                  <a:latin typeface="+mj-lt"/>
                </a:rPr>
                <a:t> Internal corridor connects the various industries in MSEZL. i.e. feedstock to intermediary to downstream</a:t>
              </a:r>
            </a:p>
          </p:txBody>
        </p:sp>
        <p:sp>
          <p:nvSpPr>
            <p:cNvPr id="28" name="AutoShape 4">
              <a:extLst>
                <a:ext uri="{FF2B5EF4-FFF2-40B4-BE49-F238E27FC236}">
                  <a16:creationId xmlns:a16="http://schemas.microsoft.com/office/drawing/2014/main" id="{38A45E85-D1AE-4B21-99DC-DF5CDF4BA1A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98339" y="1939213"/>
              <a:ext cx="1347318" cy="96173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6350">
              <a:noFill/>
              <a:round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en-US" sz="1300" b="1" dirty="0">
                  <a:solidFill>
                    <a:srgbClr val="FFFFFF"/>
                  </a:solidFill>
                  <a:latin typeface="+mj-lt"/>
                </a:rPr>
                <a:t>Internal Corridor</a:t>
              </a:r>
              <a:endParaRPr 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9940" name="Group 28">
            <a:extLst>
              <a:ext uri="{FF2B5EF4-FFF2-40B4-BE49-F238E27FC236}">
                <a16:creationId xmlns:a16="http://schemas.microsoft.com/office/drawing/2014/main" id="{DB828B10-CDB1-462B-A54A-CA1567DA0E2C}"/>
              </a:ext>
            </a:extLst>
          </p:cNvPr>
          <p:cNvGrpSpPr>
            <a:grpSpLocks/>
          </p:cNvGrpSpPr>
          <p:nvPr/>
        </p:nvGrpSpPr>
        <p:grpSpPr bwMode="auto">
          <a:xfrm>
            <a:off x="368301" y="4352927"/>
            <a:ext cx="8602663" cy="944563"/>
            <a:chOff x="3983038" y="1714362"/>
            <a:chExt cx="11570703" cy="1322388"/>
          </a:xfrm>
        </p:grpSpPr>
        <p:sp>
          <p:nvSpPr>
            <p:cNvPr id="30" name="AutoShape 3">
              <a:extLst>
                <a:ext uri="{FF2B5EF4-FFF2-40B4-BE49-F238E27FC236}">
                  <a16:creationId xmlns:a16="http://schemas.microsoft.com/office/drawing/2014/main" id="{439ECBD3-B745-4E28-AE78-A8143FCE1A55}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3983038" y="1714362"/>
              <a:ext cx="11570703" cy="132238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lIns="720000" tIns="36000" rIns="36000" bIns="36000" anchor="ctr"/>
            <a:lstStyle/>
            <a:p>
              <a:pPr marL="514350" lvl="1" indent="-179388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en-US" sz="1300" dirty="0">
                  <a:latin typeface="+mj-lt"/>
                </a:rPr>
                <a:t>MSEZL is developing a Green Belt covering 33% of the area</a:t>
              </a:r>
            </a:p>
            <a:p>
              <a:pPr marL="514350" lvl="1" indent="-179388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en-US" sz="1300" dirty="0">
                  <a:latin typeface="+mj-lt"/>
                </a:rPr>
                <a:t>Individual units are not required to develop green belt separately</a:t>
              </a:r>
            </a:p>
          </p:txBody>
        </p:sp>
        <p:sp>
          <p:nvSpPr>
            <p:cNvPr id="46" name="AutoShape 4">
              <a:extLst>
                <a:ext uri="{FF2B5EF4-FFF2-40B4-BE49-F238E27FC236}">
                  <a16:creationId xmlns:a16="http://schemas.microsoft.com/office/drawing/2014/main" id="{E8C91B6B-6FFF-43B1-B977-095CFE2C9BF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98339" y="1938835"/>
              <a:ext cx="1347318" cy="96234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6350">
              <a:noFill/>
              <a:round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en-US" sz="1300" b="1" dirty="0">
                  <a:solidFill>
                    <a:srgbClr val="FFFFFF"/>
                  </a:solidFill>
                  <a:latin typeface="+mj-lt"/>
                </a:rPr>
                <a:t>Green Belt</a:t>
              </a:r>
              <a:endParaRPr 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9941" name="Group 46">
            <a:extLst>
              <a:ext uri="{FF2B5EF4-FFF2-40B4-BE49-F238E27FC236}">
                <a16:creationId xmlns:a16="http://schemas.microsoft.com/office/drawing/2014/main" id="{C4328F0A-4BA4-4ABE-95E7-62763B8316CC}"/>
              </a:ext>
            </a:extLst>
          </p:cNvPr>
          <p:cNvGrpSpPr>
            <a:grpSpLocks/>
          </p:cNvGrpSpPr>
          <p:nvPr/>
        </p:nvGrpSpPr>
        <p:grpSpPr bwMode="auto">
          <a:xfrm>
            <a:off x="368301" y="5503865"/>
            <a:ext cx="8602663" cy="942975"/>
            <a:chOff x="3983038" y="1714362"/>
            <a:chExt cx="11570703" cy="1322388"/>
          </a:xfrm>
        </p:grpSpPr>
        <p:sp>
          <p:nvSpPr>
            <p:cNvPr id="48" name="AutoShape 3">
              <a:extLst>
                <a:ext uri="{FF2B5EF4-FFF2-40B4-BE49-F238E27FC236}">
                  <a16:creationId xmlns:a16="http://schemas.microsoft.com/office/drawing/2014/main" id="{BCE20E94-ECBE-4247-9439-F9844B8D1640}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gray">
            <a:xfrm>
              <a:off x="3983038" y="1714362"/>
              <a:ext cx="11570703" cy="132238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lIns="720000" tIns="36000" rIns="36000" bIns="36000" anchor="ctr"/>
            <a:lstStyle/>
            <a:p>
              <a:pPr marL="514350" lvl="1" indent="-179388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en-US" sz="1300" dirty="0">
                  <a:latin typeface="+mj-lt"/>
                </a:rPr>
                <a:t>Developed a firefighting ring main system all along the roads and created common fire water storage reservoir and pumping system</a:t>
              </a:r>
            </a:p>
          </p:txBody>
        </p:sp>
        <p:sp>
          <p:nvSpPr>
            <p:cNvPr id="49" name="AutoShape 4">
              <a:extLst>
                <a:ext uri="{FF2B5EF4-FFF2-40B4-BE49-F238E27FC236}">
                  <a16:creationId xmlns:a16="http://schemas.microsoft.com/office/drawing/2014/main" id="{8171D5A0-494C-4540-935E-1FBC0B95AB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98339" y="1939212"/>
              <a:ext cx="1347318" cy="96173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6350">
              <a:noFill/>
              <a:round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en-US" sz="1300" b="1" dirty="0">
                  <a:solidFill>
                    <a:srgbClr val="FFFFFF"/>
                  </a:solidFill>
                  <a:latin typeface="+mj-lt"/>
                </a:rPr>
                <a:t>Security</a:t>
              </a:r>
              <a:endParaRPr 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9942" name="Group 15">
            <a:extLst>
              <a:ext uri="{FF2B5EF4-FFF2-40B4-BE49-F238E27FC236}">
                <a16:creationId xmlns:a16="http://schemas.microsoft.com/office/drawing/2014/main" id="{42672D83-556C-4A38-BFD3-FC0A526A3B37}"/>
              </a:ext>
            </a:extLst>
          </p:cNvPr>
          <p:cNvGrpSpPr>
            <a:grpSpLocks/>
          </p:cNvGrpSpPr>
          <p:nvPr/>
        </p:nvGrpSpPr>
        <p:grpSpPr bwMode="auto">
          <a:xfrm>
            <a:off x="368301" y="3203577"/>
            <a:ext cx="8602663" cy="944563"/>
            <a:chOff x="3983038" y="1714362"/>
            <a:chExt cx="11570703" cy="1322388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986275E4-18CD-40C0-9BF6-CE7F4D00E9F0}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3983038" y="1714362"/>
              <a:ext cx="11570703" cy="1322388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lIns="720000" tIns="36000" rIns="36000" bIns="36000" anchor="ctr"/>
            <a:lstStyle/>
            <a:p>
              <a:pPr marL="514350" lvl="1" indent="-179388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en-US" sz="1300" dirty="0">
                  <a:latin typeface="+mj-lt"/>
                </a:rPr>
                <a:t>Internal road network comprises a web of 4 and 2 lane roads with adequate storm water collection and disposal and drainage system</a:t>
              </a:r>
            </a:p>
            <a:p>
              <a:pPr marL="514350" lvl="1" indent="-179388">
                <a:lnSpc>
                  <a:spcPct val="110000"/>
                </a:lnSpc>
                <a:spcBef>
                  <a:spcPts val="300"/>
                </a:spcBef>
                <a:buClr>
                  <a:schemeClr val="tx2"/>
                </a:buClr>
                <a:buSzPct val="100000"/>
                <a:buFont typeface="Wingdings" pitchFamily="2" charset="2"/>
                <a:buChar char="§"/>
                <a:defRPr/>
              </a:pPr>
              <a:r>
                <a:rPr lang="en-US" sz="1300" dirty="0">
                  <a:latin typeface="+mj-lt"/>
                </a:rPr>
                <a:t>street lighting and watch towers</a:t>
              </a:r>
            </a:p>
          </p:txBody>
        </p:sp>
        <p:sp>
          <p:nvSpPr>
            <p:cNvPr id="18" name="AutoShape 4">
              <a:extLst>
                <a:ext uri="{FF2B5EF4-FFF2-40B4-BE49-F238E27FC236}">
                  <a16:creationId xmlns:a16="http://schemas.microsoft.com/office/drawing/2014/main" id="{134A8C96-0381-4EFB-8A96-46D88A0FD63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98339" y="1938835"/>
              <a:ext cx="1347318" cy="96234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6350">
              <a:noFill/>
              <a:round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en-US" sz="1300" b="1" dirty="0">
                  <a:solidFill>
                    <a:srgbClr val="FFFFFF"/>
                  </a:solidFill>
                  <a:latin typeface="+mj-lt"/>
                </a:rPr>
                <a:t>Road</a:t>
              </a:r>
              <a:endParaRPr lang="en-US" sz="1300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POINT" val="NO VALUE"/>
  <p:tag name="CHARTLIBVERSION" val="NO VALUE"/>
  <p:tag name="DDVERSION" val="2.0"/>
  <p:tag name="FONTCOLOR" val="NO VALUE"/>
  <p:tag name="LINECOLOR" val="NO VALUE"/>
  <p:tag name="PLACEHOLDERSIZE" val="NO VALUE"/>
  <p:tag name="SOURCE" val="NO VALUE"/>
  <p:tag name="TYPE" val="PageTitle"/>
  <p:tag name="DEVICE" val="Canon Colorpass 1000"/>
  <p:tag name="FILLFORECOLOR" val="Page Title Fill"/>
  <p:tag name="SUBOBJECTID" val="PgTitlesPgTitle"/>
  <p:tag name="OBJECTID" val="PgTitles"/>
  <p:tag name="LEFT" val="226.8"/>
  <p:tag name="TOP" val="79.2"/>
  <p:tag name="HEIGHT" val="28.8"/>
  <p:tag name="WIDTH" val="5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POINT" val="NO VALUE"/>
  <p:tag name="CHARTLIBVERSION" val="NO VALUE"/>
  <p:tag name="DDVERSION" val="2.0"/>
  <p:tag name="FONTCOLOR" val="NO VALUE"/>
  <p:tag name="LINECOLOR" val="NO VALUE"/>
  <p:tag name="PLACEHOLDERSIZE" val="NO VALUE"/>
  <p:tag name="SOURCE" val="NO VALUE"/>
  <p:tag name="TYPE" val="PageTitle"/>
  <p:tag name="DEVICE" val="Canon Colorpass 1000"/>
  <p:tag name="FILLFORECOLOR" val="Page Title Fill"/>
  <p:tag name="SUBOBJECTID" val="PgTitlesPgTitle"/>
  <p:tag name="OBJECTID" val="PgTitles"/>
  <p:tag name="LEFT" val="226.8"/>
  <p:tag name="TOP" val="79.2"/>
  <p:tag name="HEIGHT" val="28.8"/>
  <p:tag name="WIDTH" val="52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TEXT_SIZE" val="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TEXT_SIZE" val="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TEXT_SIZE" val="1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TEXT_SIZE" val="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POINT" val="NO VALUE"/>
  <p:tag name="CHARTLIBVERSION" val="NO VALUE"/>
  <p:tag name="DDVERSION" val="2.0"/>
  <p:tag name="FONTCOLOR" val="NO VALUE"/>
  <p:tag name="LINECOLOR" val="NO VALUE"/>
  <p:tag name="PLACEHOLDERSIZE" val="NO VALUE"/>
  <p:tag name="SOURCE" val="NO VALUE"/>
  <p:tag name="TYPE" val="PageTitle"/>
  <p:tag name="DEVICE" val="Canon Colorpass 1000"/>
  <p:tag name="FILLFORECOLOR" val="Page Title Fill"/>
  <p:tag name="SUBOBJECTID" val="PgTitlesPgTitle"/>
  <p:tag name="OBJECTID" val="PgTitles"/>
  <p:tag name="LEFT" val="226.8"/>
  <p:tag name="TOP" val="79.2"/>
  <p:tag name="HEIGHT" val="28.8"/>
  <p:tag name="WIDTH" val="52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POINT" val="NO VALUE"/>
  <p:tag name="CHARTLIBVERSION" val="NO VALUE"/>
  <p:tag name="DDVERSION" val="2.0"/>
  <p:tag name="FONTCOLOR" val="NO VALUE"/>
  <p:tag name="LINECOLOR" val="NO VALUE"/>
  <p:tag name="PLACEHOLDERSIZE" val="NO VALUE"/>
  <p:tag name="SOURCE" val="NO VALUE"/>
  <p:tag name="TYPE" val="PageTitle"/>
  <p:tag name="DEVICE" val="Canon Colorpass 1000"/>
  <p:tag name="FILLFORECOLOR" val="Page Title Fill"/>
  <p:tag name="SUBOBJECTID" val="PgTitlesPgTitle"/>
  <p:tag name="OBJECTID" val="PgTitles"/>
  <p:tag name="LEFT" val="226.8"/>
  <p:tag name="TOP" val="79.2"/>
  <p:tag name="HEIGHT" val="28.8"/>
  <p:tag name="WIDTH" val="52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M_OBJECT_NAME" val="jpmObject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POINT" val="NO VALUE"/>
  <p:tag name="CHARTLIBVERSION" val="NO VALUE"/>
  <p:tag name="DDVERSION" val="2.0"/>
  <p:tag name="FONTCOLOR" val="NO VALUE"/>
  <p:tag name="LINECOLOR" val="NO VALUE"/>
  <p:tag name="PLACEHOLDERSIZE" val="NO VALUE"/>
  <p:tag name="SOURCE" val="NO VALUE"/>
  <p:tag name="TYPE" val="PageTitle"/>
  <p:tag name="DEVICE" val="Canon Colorpass 1000"/>
  <p:tag name="FILLFORECOLOR" val="Page Title Fill"/>
  <p:tag name="SUBOBJECTID" val="PgTitlesPgTitle"/>
  <p:tag name="OBJECTID" val="PgTitles"/>
  <p:tag name="LEFT" val="226.8"/>
  <p:tag name="TOP" val="79.2"/>
  <p:tag name="HEIGHT" val="28.8"/>
  <p:tag name="WIDTH" val="52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CHORPOINT" val="NO VALUE"/>
  <p:tag name="CHARTLIBVERSION" val="NO VALUE"/>
  <p:tag name="DDVERSION" val="2.0"/>
  <p:tag name="FONTCOLOR" val="NO VALUE"/>
  <p:tag name="LINECOLOR" val="NO VALUE"/>
  <p:tag name="PLACEHOLDERSIZE" val="NO VALUE"/>
  <p:tag name="SOURCE" val="NO VALUE"/>
  <p:tag name="TYPE" val="PageTitle"/>
  <p:tag name="DEVICE" val="Canon Colorpass 1000"/>
  <p:tag name="FILLFORECOLOR" val="Page Title Fill"/>
  <p:tag name="SUBOBJECTID" val="PgTitlesPgTitle"/>
  <p:tag name="OBJECTID" val="PgTitles"/>
  <p:tag name="LEFT" val="226.8"/>
  <p:tag name="TOP" val="79.2"/>
  <p:tag name="HEIGHT" val="28.8"/>
  <p:tag name="WIDTH" val="522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ppt/theme/themeOverride2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  <a:fontScheme name="Median">
    <a:maj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ajorFont>
    <a:minorFont>
      <a:latin typeface="Tw Cen MT"/>
      <a:ea typeface=""/>
      <a:cs typeface=""/>
      <a:font script="Grek" typeface="Calibri"/>
      <a:font script="Cyrl" typeface="Calibri"/>
      <a:font script="Jpan" typeface="HGPｺﾞｼｯｸE"/>
      <a:font script="Hang" typeface="HY얕은샘물M"/>
      <a:font script="Hans" typeface="华文仿宋"/>
      <a:font script="Hant" typeface="微軟正黑體"/>
      <a:font script="Arab" typeface="Arial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</a:minorFont>
  </a:fontScheme>
  <a:fmtScheme name="Median">
    <a:fillStyleLst>
      <a:solidFill>
        <a:schemeClr val="phClr"/>
      </a:solidFill>
      <a:solidFill>
        <a:schemeClr val="phClr">
          <a:tint val="50000"/>
        </a:schemeClr>
      </a:solidFill>
      <a:solidFill>
        <a:schemeClr val="phClr"/>
      </a:solidFill>
    </a:fillStyleLst>
    <a:lnStyleLst>
      <a:ln w="10000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47625" cap="flat" cmpd="dbl" algn="ctr">
        <a:solidFill>
          <a:schemeClr val="phClr"/>
        </a:solidFill>
        <a:prstDash val="solid"/>
      </a:ln>
    </a:lnStyleLst>
    <a:effectStyleLst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30000" dir="5400000" rotWithShape="0">
            <a:srgbClr val="000000">
              <a:alpha val="45000"/>
            </a:srgbClr>
          </a:outerShdw>
        </a:effectLst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isometricTopDown" fov="0">
            <a:rot lat="0" lon="0" rev="0"/>
          </a:camera>
          <a:lightRig rig="balanced" dir="t">
            <a:rot lat="0" lon="0" rev="13800000"/>
          </a:lightRig>
        </a:scene3d>
        <a:sp3d extrusionH="12700" prstMaterial="plastic">
          <a:bevelT w="38100" h="25400" prst="softRound"/>
          <a:contourClr>
            <a:schemeClr val="phClr"/>
          </a:contourClr>
        </a:sp3d>
      </a:effectStyle>
    </a:effectStyleLst>
    <a:bgFillStyleLst>
      <a:solidFill>
        <a:schemeClr val="phClr"/>
      </a:solidFill>
      <a:blipFill>
        <a:blip xmlns:r="http://schemas.openxmlformats.org/officeDocument/2006/relationships" r:embed="rId1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  <a:blipFill>
        <a:blip xmlns:r="http://schemas.openxmlformats.org/officeDocument/2006/relationships" r:embed="rId2">
          <a:duotone>
            <a:schemeClr val="phClr">
              <a:shade val="90000"/>
              <a:satMod val="140000"/>
            </a:schemeClr>
            <a:schemeClr val="phClr">
              <a:satMod val="12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16706</TotalTime>
  <Words>1256</Words>
  <Application>Microsoft Office PowerPoint</Application>
  <PresentationFormat>On-screen Show (4:3)</PresentationFormat>
  <Paragraphs>331</Paragraphs>
  <Slides>21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Times New Roman</vt:lpstr>
      <vt:lpstr>Tw Cen MT</vt:lpstr>
      <vt:lpstr>Wingdings</vt:lpstr>
      <vt:lpstr>Wingdings 2</vt:lpstr>
      <vt:lpstr>Median</vt:lpstr>
      <vt:lpstr>Acrobat Document</vt:lpstr>
      <vt:lpstr> </vt:lpstr>
      <vt:lpstr>MSEZL – Company Profile and Structure</vt:lpstr>
      <vt:lpstr>PowerPoint Presentation</vt:lpstr>
      <vt:lpstr>PowerPoint Presentation</vt:lpstr>
      <vt:lpstr>PowerPoint Presentation</vt:lpstr>
      <vt:lpstr>MSEZ  : Master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Suitable Sectors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ON MANGALORE SEZ PROJECT</dc:title>
  <dc:creator>MRPL</dc:creator>
  <cp:lastModifiedBy>Phani Bhushan V</cp:lastModifiedBy>
  <cp:revision>1494</cp:revision>
  <cp:lastPrinted>2019-04-06T11:16:42Z</cp:lastPrinted>
  <dcterms:created xsi:type="dcterms:W3CDTF">2009-03-17T09:42:22Z</dcterms:created>
  <dcterms:modified xsi:type="dcterms:W3CDTF">2026-05-20T06:23:03Z</dcterms:modified>
</cp:coreProperties>
</file>